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Economica"/>
      <p:regular r:id="rId19"/>
      <p:bold r:id="rId20"/>
      <p:italic r:id="rId21"/>
      <p:boldItalic r:id="rId22"/>
    </p:embeddedFont>
    <p:embeddedFont>
      <p:font typeface="Constantia"/>
      <p:regular r:id="rId23"/>
      <p:bold r:id="rId24"/>
      <p:italic r:id="rId25"/>
      <p:boldItalic r:id="rId26"/>
    </p:embeddedFont>
    <p:embeddedFont>
      <p:font typeface="Lato"/>
      <p:regular r:id="rId27"/>
      <p:bold r:id="rId28"/>
      <p:italic r:id="rId29"/>
      <p:boldItalic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5" roundtripDataSignature="AMtx7mhGpGJjoeRYsGfU+Uza6Hgz+Y6N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conomica-bold.fntdata"/><Relationship Id="rId22" Type="http://schemas.openxmlformats.org/officeDocument/2006/relationships/font" Target="fonts/Economica-boldItalic.fntdata"/><Relationship Id="rId21" Type="http://schemas.openxmlformats.org/officeDocument/2006/relationships/font" Target="fonts/Economica-italic.fntdata"/><Relationship Id="rId24" Type="http://schemas.openxmlformats.org/officeDocument/2006/relationships/font" Target="fonts/Constantia-bold.fntdata"/><Relationship Id="rId23" Type="http://schemas.openxmlformats.org/officeDocument/2006/relationships/font" Target="fonts/Constanti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nstantia-boldItalic.fntdata"/><Relationship Id="rId25" Type="http://schemas.openxmlformats.org/officeDocument/2006/relationships/font" Target="fonts/Constantia-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regular.fntdata"/><Relationship Id="rId30" Type="http://schemas.openxmlformats.org/officeDocument/2006/relationships/font" Target="fonts/Lato-boldItalic.fntdata"/><Relationship Id="rId11" Type="http://schemas.openxmlformats.org/officeDocument/2006/relationships/slide" Target="slides/slide6.xml"/><Relationship Id="rId33" Type="http://schemas.openxmlformats.org/officeDocument/2006/relationships/font" Target="fonts/OpenSans-italic.fntdata"/><Relationship Id="rId10" Type="http://schemas.openxmlformats.org/officeDocument/2006/relationships/slide" Target="slides/slide5.xml"/><Relationship Id="rId32" Type="http://schemas.openxmlformats.org/officeDocument/2006/relationships/font" Target="fonts/OpenSans-bold.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Economica-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d02afd5071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2d02afd5071_0_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t>I talk about the AWS cloud architecture.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this architecture is designed as a serverless architecture for easy maintenance and high traffic, so we used lambda services to increase security and accuracy and configured it in serverless form.</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This architecture uses two methods to increase security and accuracy</a:t>
            </a:r>
            <a:endParaRPr sz="1200"/>
          </a:p>
          <a:p>
            <a:pPr indent="0" lvl="0" marL="0" rtl="0" algn="l">
              <a:spcBef>
                <a:spcPts val="0"/>
              </a:spcBef>
              <a:spcAft>
                <a:spcPts val="0"/>
              </a:spcAft>
              <a:buClr>
                <a:schemeClr val="dk1"/>
              </a:buClr>
              <a:buSzPts val="1100"/>
              <a:buFont typeface="Arial"/>
              <a:buNone/>
            </a:pPr>
            <a:r>
              <a:rPr lang="en" sz="1200"/>
              <a:t>First, we used UUID that never overlap with other users and results to be stored in a key-value format using uuid.</a:t>
            </a:r>
            <a:endParaRPr sz="1200"/>
          </a:p>
          <a:p>
            <a:pPr indent="0" lvl="0" marL="0" rtl="0" algn="l">
              <a:spcBef>
                <a:spcPts val="0"/>
              </a:spcBef>
              <a:spcAft>
                <a:spcPts val="0"/>
              </a:spcAft>
              <a:buClr>
                <a:schemeClr val="dk1"/>
              </a:buClr>
              <a:buSzPts val="1100"/>
              <a:buFont typeface="Arial"/>
              <a:buNone/>
            </a:pPr>
            <a:r>
              <a:rPr lang="en" sz="1200"/>
              <a:t>Second, we made lambda service to use an pre-signed URL for security when processing images.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we have configured auto scaling for </a:t>
            </a:r>
            <a:r>
              <a:rPr lang="en" sz="1200"/>
              <a:t>scalability</a:t>
            </a:r>
            <a:r>
              <a:rPr lang="en" sz="1200"/>
              <a:t>  </a:t>
            </a:r>
            <a:endParaRPr sz="1200"/>
          </a:p>
          <a:p>
            <a:pPr indent="0" lvl="0" marL="0" rtl="0" algn="l">
              <a:spcBef>
                <a:spcPts val="0"/>
              </a:spcBef>
              <a:spcAft>
                <a:spcPts val="0"/>
              </a:spcAft>
              <a:buClr>
                <a:schemeClr val="dk1"/>
              </a:buClr>
              <a:buSzPts val="1100"/>
              <a:buFont typeface="Arial"/>
              <a:buNone/>
            </a:pPr>
            <a:r>
              <a:rPr lang="en" sz="1200"/>
              <a:t>This feature automatically creates and spins up identical instances when high traffic occurs. </a:t>
            </a:r>
            <a:endParaRPr sz="1200"/>
          </a:p>
          <a:p>
            <a:pPr indent="0" lvl="0" marL="0" rtl="0" algn="l">
              <a:spcBef>
                <a:spcPts val="0"/>
              </a:spcBef>
              <a:spcAft>
                <a:spcPts val="0"/>
              </a:spcAft>
              <a:buClr>
                <a:schemeClr val="dk1"/>
              </a:buClr>
              <a:buSzPts val="1100"/>
              <a:buFont typeface="Arial"/>
              <a:buNone/>
            </a:pPr>
            <a:r>
              <a:rPr lang="en" sz="1200"/>
              <a:t>so, performance can be maintained even with high traffic, and the service can continue to serve users without interruption. </a:t>
            </a:r>
            <a:endParaRPr sz="1200"/>
          </a:p>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6faa455e07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6faa455e07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used the </a:t>
            </a:r>
            <a:r>
              <a:rPr lang="en"/>
              <a:t>different</a:t>
            </a:r>
            <a:r>
              <a:rPr lang="en"/>
              <a:t> cloud service that GCP offers to run and deploy our Flask app.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cloud run uses the </a:t>
            </a:r>
            <a:r>
              <a:rPr lang="en"/>
              <a:t>default</a:t>
            </a:r>
            <a:r>
              <a:rPr lang="en"/>
              <a:t> </a:t>
            </a:r>
            <a:r>
              <a:rPr lang="en"/>
              <a:t>type</a:t>
            </a:r>
            <a:r>
              <a:rPr lang="en"/>
              <a:t> of Compute Engine which offers </a:t>
            </a:r>
            <a:r>
              <a:rPr lang="en"/>
              <a:t>broad</a:t>
            </a:r>
            <a:r>
              <a:rPr lang="en"/>
              <a:t> IAM permission so any member in our group can control all of the </a:t>
            </a:r>
            <a:r>
              <a:rPr lang="en"/>
              <a:t>infrastructure.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cloud storage is used to store the app resource, like </a:t>
            </a:r>
            <a:r>
              <a:rPr lang="en"/>
              <a:t>software</a:t>
            </a:r>
            <a:r>
              <a:rPr lang="en"/>
              <a:t> </a:t>
            </a:r>
            <a:r>
              <a:rPr lang="en"/>
              <a:t>packages</a:t>
            </a:r>
            <a:r>
              <a:rPr lang="en"/>
              <a:t> and images used for the UI, not to be </a:t>
            </a:r>
            <a:r>
              <a:rPr lang="en"/>
              <a:t>confused</a:t>
            </a:r>
            <a:r>
              <a:rPr lang="en"/>
              <a:t> with the images the user uploads</a:t>
            </a:r>
            <a:r>
              <a:rPr lang="en"/>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d0c143a70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d0c143a70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learning adaptation was in 2 section:</a:t>
            </a:r>
            <a:endParaRPr/>
          </a:p>
          <a:p>
            <a:pPr indent="0" lvl="0" marL="0" rtl="0" algn="l">
              <a:spcBef>
                <a:spcPts val="0"/>
              </a:spcBef>
              <a:spcAft>
                <a:spcPts val="0"/>
              </a:spcAft>
              <a:buNone/>
            </a:pPr>
            <a:r>
              <a:rPr lang="en"/>
              <a:t>In AI, we used the feedback we received to seek transfer learning, which is using pre-trained models to improve the AI prediction.</a:t>
            </a:r>
            <a:endParaRPr/>
          </a:p>
          <a:p>
            <a:pPr indent="0" lvl="0" marL="0" rtl="0" algn="l">
              <a:spcBef>
                <a:spcPts val="0"/>
              </a:spcBef>
              <a:spcAft>
                <a:spcPts val="0"/>
              </a:spcAft>
              <a:buNone/>
            </a:pPr>
            <a:r>
              <a:rPr lang="en"/>
              <a:t>We also learned to train the model on the cloud so we can </a:t>
            </a:r>
            <a:r>
              <a:rPr lang="en"/>
              <a:t>create</a:t>
            </a:r>
            <a:r>
              <a:rPr lang="en"/>
              <a:t> some </a:t>
            </a:r>
            <a:r>
              <a:rPr lang="en"/>
              <a:t>benchmarking</a:t>
            </a:r>
            <a:r>
              <a:rPr lang="en"/>
              <a:t> to get the metrics and compare the results.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cloud, we learned that using Flask was a better option because it is more </a:t>
            </a:r>
            <a:r>
              <a:rPr lang="en"/>
              <a:t>suitable</a:t>
            </a:r>
            <a:r>
              <a:rPr lang="en"/>
              <a:t> to be deployed on the cloud and had a shallow </a:t>
            </a:r>
            <a:r>
              <a:rPr lang="en"/>
              <a:t>learning</a:t>
            </a:r>
            <a:r>
              <a:rPr lang="en"/>
              <a:t> curve in contrast to Flutter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have faced many challenges throughout the two semester but the main ones were:</a:t>
            </a:r>
            <a:endParaRPr/>
          </a:p>
          <a:p>
            <a:pPr indent="0" lvl="0" marL="0" rtl="0" algn="l">
              <a:spcBef>
                <a:spcPts val="0"/>
              </a:spcBef>
              <a:spcAft>
                <a:spcPts val="0"/>
              </a:spcAft>
              <a:buNone/>
            </a:pPr>
            <a:r>
              <a:rPr lang="en"/>
              <a:t>1. Finding datasets of darker skin color, </a:t>
            </a:r>
            <a:r>
              <a:rPr lang="en"/>
              <a:t>which was difficult because of the scarcity of such dataset</a:t>
            </a:r>
            <a:endParaRPr/>
          </a:p>
          <a:p>
            <a:pPr indent="0" lvl="0" marL="0" rtl="0" algn="l">
              <a:spcBef>
                <a:spcPts val="0"/>
              </a:spcBef>
              <a:spcAft>
                <a:spcPts val="0"/>
              </a:spcAft>
              <a:buNone/>
            </a:pPr>
            <a:r>
              <a:rPr lang="en"/>
              <a:t>2. creating an AI model from scratch, which we replaced with transfer learning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THANK YOU FOR LISTENING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d0bfd9dd1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d0bfd9dd1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br>
              <a:rPr lang="en"/>
            </a:b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Data Prep: Gather 11,000 benign/malignant skin lesion images from the ISIC database. Standardize the data, add labels indicating cancer presence.</a:t>
            </a:r>
            <a:endParaRPr>
              <a:solidFill>
                <a:schemeClr val="dk1"/>
              </a:solidFill>
            </a:endParaRPr>
          </a:p>
          <a:p>
            <a:pPr indent="0" lvl="0" marL="0" rtl="0" algn="l">
              <a:lnSpc>
                <a:spcPct val="115000"/>
              </a:lnSpc>
              <a:spcBef>
                <a:spcPts val="800"/>
              </a:spcBef>
              <a:spcAft>
                <a:spcPts val="0"/>
              </a:spcAft>
              <a:buNone/>
            </a:pPr>
            <a:r>
              <a:rPr lang="en">
                <a:solidFill>
                  <a:schemeClr val="dk1"/>
                </a:solidFill>
              </a:rPr>
              <a:t>Model Building: Choose suitable machine learning models for image classification MobileNetV2 freezes the layers of the base model (except the last few) to prevent them from being updated during training, allowing the model to leverage pre-learned features while focusing on learning task-specific patterns. </a:t>
            </a:r>
            <a:endParaRPr>
              <a:solidFill>
                <a:schemeClr val="dk1"/>
              </a:solidFill>
            </a:endParaRPr>
          </a:p>
          <a:p>
            <a:pPr indent="0" lvl="0" marL="0" rtl="0" algn="l">
              <a:lnSpc>
                <a:spcPct val="115000"/>
              </a:lnSpc>
              <a:spcBef>
                <a:spcPts val="800"/>
              </a:spcBef>
              <a:spcAft>
                <a:spcPts val="0"/>
              </a:spcAft>
              <a:buNone/>
            </a:pPr>
            <a:r>
              <a:rPr lang="en">
                <a:solidFill>
                  <a:schemeClr val="dk1"/>
                </a:solidFill>
              </a:rPr>
              <a:t>Model Training: Train the selected mode on the Cloud to recognize cancerous features from images.</a:t>
            </a:r>
            <a:endParaRPr>
              <a:solidFill>
                <a:schemeClr val="dk1"/>
              </a:solidFill>
            </a:endParaRPr>
          </a:p>
          <a:p>
            <a:pPr indent="0" lvl="0" marL="0" rtl="0" algn="l">
              <a:spcBef>
                <a:spcPts val="800"/>
              </a:spcBef>
              <a:spcAft>
                <a:spcPts val="0"/>
              </a:spcAft>
              <a:buClr>
                <a:schemeClr val="dk1"/>
              </a:buClr>
              <a:buSzPts val="1100"/>
              <a:buFont typeface="Arial"/>
              <a:buNone/>
            </a:pPr>
            <a:r>
              <a:rPr lang="en">
                <a:solidFill>
                  <a:schemeClr val="dk1"/>
                </a:solidFill>
              </a:rPr>
              <a:t>Model Evaluation: Assess model performance on unseen datasets, measuring metrics. Then, we Fine-tune the model based on evaluation results to improve it.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Deployment: Integrate the trained model into a user-friendly application deployed on AWS and GCP</a:t>
            </a:r>
            <a:endParaRPr>
              <a:solidFill>
                <a:schemeClr val="dk1"/>
              </a:solidFill>
            </a:endParaRPr>
          </a:p>
          <a:p>
            <a:pPr indent="0" lvl="0" marL="457200" rtl="0" algn="l">
              <a:lnSpc>
                <a:spcPct val="115000"/>
              </a:lnSpc>
              <a:spcBef>
                <a:spcPts val="0"/>
              </a:spcBef>
              <a:spcAft>
                <a:spcPts val="800"/>
              </a:spcAft>
              <a:buNone/>
            </a:pPr>
            <a:r>
              <a:t/>
            </a:r>
            <a:endParaRPr sz="1000">
              <a:solidFill>
                <a:schemeClr val="dk1"/>
              </a:solidFill>
              <a:latin typeface="Constantia"/>
              <a:ea typeface="Constantia"/>
              <a:cs typeface="Constantia"/>
              <a:sym typeface="Constanti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d0c143a70a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d0c143a70a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d0c69258db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d0c69258db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d02afd507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d02afd507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d0c69258d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2d0c69258d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t>I explain the server structure in the AWS cloud.</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we configured the server by connecting the web server to the flask application like first image.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we decide to use nginx and uwsgi, the reason is that NGINX and UWSGI can use concurrent processes.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After setting it up, we tested to increased the traffic with a scenario of 500 user uploading, and here are the results.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When we used one process, we experienced missing results or server freezes. </a:t>
            </a:r>
            <a:endParaRPr sz="1200"/>
          </a:p>
          <a:p>
            <a:pPr indent="0" lvl="0" marL="0" rtl="0" algn="l">
              <a:spcBef>
                <a:spcPts val="0"/>
              </a:spcBef>
              <a:spcAft>
                <a:spcPts val="0"/>
              </a:spcAft>
              <a:buClr>
                <a:schemeClr val="dk1"/>
              </a:buClr>
              <a:buSzPts val="1100"/>
              <a:buFont typeface="Arial"/>
              <a:buNone/>
            </a:pPr>
            <a:r>
              <a:rPr lang="en" sz="1200"/>
              <a:t>However, when we used 4 processes, we saw that all the results were saved and the server was running continuously.</a:t>
            </a:r>
            <a:endParaRPr sz="1200"/>
          </a:p>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2"/>
          <p:cNvSpPr txBox="1"/>
          <p:nvPr>
            <p:ph type="ctrTitle"/>
          </p:nvPr>
        </p:nvSpPr>
        <p:spPr>
          <a:xfrm>
            <a:off x="3044700" y="1444255"/>
            <a:ext cx="3054600" cy="15372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p:txBody>
      </p:sp>
      <p:sp>
        <p:nvSpPr>
          <p:cNvPr id="13" name="Google Shape;13;p22"/>
          <p:cNvSpPr txBox="1"/>
          <p:nvPr>
            <p:ph idx="1" type="subTitle"/>
          </p:nvPr>
        </p:nvSpPr>
        <p:spPr>
          <a:xfrm>
            <a:off x="3044700" y="3116580"/>
            <a:ext cx="3054600" cy="7014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33"/>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3"/>
          <p:cNvSpPr txBox="1"/>
          <p:nvPr>
            <p:ph hasCustomPrompt="1" type="title"/>
          </p:nvPr>
        </p:nvSpPr>
        <p:spPr>
          <a:xfrm>
            <a:off x="311700" y="957125"/>
            <a:ext cx="8520600" cy="2128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2"/>
              </a:buClr>
              <a:buSzPts val="16000"/>
              <a:buNone/>
              <a:defRPr sz="16000">
                <a:solidFill>
                  <a:schemeClr val="lt2"/>
                </a:solidFill>
              </a:defRPr>
            </a:lvl1pPr>
            <a:lvl2pPr lvl="1" algn="ctr">
              <a:lnSpc>
                <a:spcPct val="100000"/>
              </a:lnSpc>
              <a:spcBef>
                <a:spcPts val="0"/>
              </a:spcBef>
              <a:spcAft>
                <a:spcPts val="0"/>
              </a:spcAft>
              <a:buClr>
                <a:schemeClr val="lt2"/>
              </a:buClr>
              <a:buSzPts val="16000"/>
              <a:buNone/>
              <a:defRPr sz="16000">
                <a:solidFill>
                  <a:schemeClr val="lt2"/>
                </a:solidFill>
              </a:defRPr>
            </a:lvl2pPr>
            <a:lvl3pPr lvl="2" algn="ctr">
              <a:lnSpc>
                <a:spcPct val="100000"/>
              </a:lnSpc>
              <a:spcBef>
                <a:spcPts val="0"/>
              </a:spcBef>
              <a:spcAft>
                <a:spcPts val="0"/>
              </a:spcAft>
              <a:buClr>
                <a:schemeClr val="lt2"/>
              </a:buClr>
              <a:buSzPts val="16000"/>
              <a:buNone/>
              <a:defRPr sz="16000">
                <a:solidFill>
                  <a:schemeClr val="lt2"/>
                </a:solidFill>
              </a:defRPr>
            </a:lvl3pPr>
            <a:lvl4pPr lvl="3" algn="ctr">
              <a:lnSpc>
                <a:spcPct val="100000"/>
              </a:lnSpc>
              <a:spcBef>
                <a:spcPts val="0"/>
              </a:spcBef>
              <a:spcAft>
                <a:spcPts val="0"/>
              </a:spcAft>
              <a:buClr>
                <a:schemeClr val="lt2"/>
              </a:buClr>
              <a:buSzPts val="16000"/>
              <a:buNone/>
              <a:defRPr sz="16000">
                <a:solidFill>
                  <a:schemeClr val="lt2"/>
                </a:solidFill>
              </a:defRPr>
            </a:lvl4pPr>
            <a:lvl5pPr lvl="4" algn="ctr">
              <a:lnSpc>
                <a:spcPct val="100000"/>
              </a:lnSpc>
              <a:spcBef>
                <a:spcPts val="0"/>
              </a:spcBef>
              <a:spcAft>
                <a:spcPts val="0"/>
              </a:spcAft>
              <a:buClr>
                <a:schemeClr val="lt2"/>
              </a:buClr>
              <a:buSzPts val="16000"/>
              <a:buNone/>
              <a:defRPr sz="16000">
                <a:solidFill>
                  <a:schemeClr val="lt2"/>
                </a:solidFill>
              </a:defRPr>
            </a:lvl5pPr>
            <a:lvl6pPr lvl="5" algn="ctr">
              <a:lnSpc>
                <a:spcPct val="100000"/>
              </a:lnSpc>
              <a:spcBef>
                <a:spcPts val="0"/>
              </a:spcBef>
              <a:spcAft>
                <a:spcPts val="0"/>
              </a:spcAft>
              <a:buClr>
                <a:schemeClr val="lt2"/>
              </a:buClr>
              <a:buSzPts val="16000"/>
              <a:buNone/>
              <a:defRPr sz="16000">
                <a:solidFill>
                  <a:schemeClr val="lt2"/>
                </a:solidFill>
              </a:defRPr>
            </a:lvl6pPr>
            <a:lvl7pPr lvl="6" algn="ctr">
              <a:lnSpc>
                <a:spcPct val="100000"/>
              </a:lnSpc>
              <a:spcBef>
                <a:spcPts val="0"/>
              </a:spcBef>
              <a:spcAft>
                <a:spcPts val="0"/>
              </a:spcAft>
              <a:buClr>
                <a:schemeClr val="lt2"/>
              </a:buClr>
              <a:buSzPts val="16000"/>
              <a:buNone/>
              <a:defRPr sz="16000">
                <a:solidFill>
                  <a:schemeClr val="lt2"/>
                </a:solidFill>
              </a:defRPr>
            </a:lvl7pPr>
            <a:lvl8pPr lvl="7" algn="ctr">
              <a:lnSpc>
                <a:spcPct val="100000"/>
              </a:lnSpc>
              <a:spcBef>
                <a:spcPts val="0"/>
              </a:spcBef>
              <a:spcAft>
                <a:spcPts val="0"/>
              </a:spcAft>
              <a:buClr>
                <a:schemeClr val="lt2"/>
              </a:buClr>
              <a:buSzPts val="16000"/>
              <a:buNone/>
              <a:defRPr sz="16000">
                <a:solidFill>
                  <a:schemeClr val="lt2"/>
                </a:solidFill>
              </a:defRPr>
            </a:lvl8pPr>
            <a:lvl9pPr lvl="8" algn="ctr">
              <a:lnSpc>
                <a:spcPct val="100000"/>
              </a:lnSpc>
              <a:spcBef>
                <a:spcPts val="0"/>
              </a:spcBef>
              <a:spcAft>
                <a:spcPts val="0"/>
              </a:spcAft>
              <a:buClr>
                <a:schemeClr val="lt2"/>
              </a:buClr>
              <a:buSzPts val="16000"/>
              <a:buNone/>
              <a:defRPr sz="16000">
                <a:solidFill>
                  <a:schemeClr val="lt2"/>
                </a:solidFill>
              </a:defRPr>
            </a:lvl9pPr>
          </a:lstStyle>
          <a:p>
            <a:r>
              <a:t>xx%</a:t>
            </a:r>
          </a:p>
        </p:txBody>
      </p:sp>
      <p:sp>
        <p:nvSpPr>
          <p:cNvPr id="54" name="Google Shape;54;p33"/>
          <p:cNvSpPr txBox="1"/>
          <p:nvPr>
            <p:ph idx="1" type="body"/>
          </p:nvPr>
        </p:nvSpPr>
        <p:spPr>
          <a:xfrm>
            <a:off x="311700" y="316200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5" name="Google Shape;55;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23"/>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3"/>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18" name="Google Shape;18;p23"/>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 name="Shape 20"/>
        <p:cNvGrpSpPr/>
        <p:nvPr/>
      </p:nvGrpSpPr>
      <p:grpSpPr>
        <a:xfrm>
          <a:off x="0" y="0"/>
          <a:ext cx="0" cy="0"/>
          <a:chOff x="0" y="0"/>
          <a:chExt cx="0" cy="0"/>
        </a:xfrm>
      </p:grpSpPr>
      <p:sp>
        <p:nvSpPr>
          <p:cNvPr id="21" name="Google Shape;21;p26"/>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22" name="Google Shape;22;p26"/>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23" name="Google Shape;23;p26"/>
          <p:cNvSpPr txBox="1"/>
          <p:nvPr>
            <p:ph type="title"/>
          </p:nvPr>
        </p:nvSpPr>
        <p:spPr>
          <a:xfrm>
            <a:off x="773700" y="1806450"/>
            <a:ext cx="7596600" cy="15306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p:txBody>
      </p:sp>
      <p:sp>
        <p:nvSpPr>
          <p:cNvPr id="24" name="Google Shape;24;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27"/>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27" name="Google Shape;27;p27"/>
          <p:cNvSpPr txBox="1"/>
          <p:nvPr>
            <p:ph idx="1" type="body"/>
          </p:nvPr>
        </p:nvSpPr>
        <p:spPr>
          <a:xfrm>
            <a:off x="311700" y="1225225"/>
            <a:ext cx="3999900" cy="3354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8" name="Google Shape;28;p27"/>
          <p:cNvSpPr txBox="1"/>
          <p:nvPr>
            <p:ph idx="2" type="body"/>
          </p:nvPr>
        </p:nvSpPr>
        <p:spPr>
          <a:xfrm>
            <a:off x="4832400" y="1225225"/>
            <a:ext cx="3999900" cy="3354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9" name="Google Shape;29;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28"/>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32" name="Google Shape;32;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2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5" name="Google Shape;35;p29"/>
          <p:cNvSpPr txBox="1"/>
          <p:nvPr>
            <p:ph idx="1" type="body"/>
          </p:nvPr>
        </p:nvSpPr>
        <p:spPr>
          <a:xfrm>
            <a:off x="311700" y="1399400"/>
            <a:ext cx="2808000" cy="27849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6" name="Google Shape;36;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30"/>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0"/>
          <p:cNvSpPr txBox="1"/>
          <p:nvPr>
            <p:ph type="title"/>
          </p:nvPr>
        </p:nvSpPr>
        <p:spPr>
          <a:xfrm>
            <a:off x="490250" y="450150"/>
            <a:ext cx="5878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 name="Google Shape;40;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31"/>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3" name="Google Shape;43;p3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31"/>
          <p:cNvSpPr txBox="1"/>
          <p:nvPr>
            <p:ph type="title"/>
          </p:nvPr>
        </p:nvSpPr>
        <p:spPr>
          <a:xfrm>
            <a:off x="265500" y="929275"/>
            <a:ext cx="4045200" cy="17862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2"/>
              </a:buClr>
              <a:buSzPts val="4200"/>
              <a:buNone/>
              <a:defRPr>
                <a:solidFill>
                  <a:schemeClr val="lt2"/>
                </a:solidFill>
              </a:defRPr>
            </a:lvl1pPr>
            <a:lvl2pPr lvl="1" algn="ctr">
              <a:lnSpc>
                <a:spcPct val="100000"/>
              </a:lnSpc>
              <a:spcBef>
                <a:spcPts val="0"/>
              </a:spcBef>
              <a:spcAft>
                <a:spcPts val="0"/>
              </a:spcAft>
              <a:buClr>
                <a:schemeClr val="lt2"/>
              </a:buClr>
              <a:buSzPts val="4200"/>
              <a:buNone/>
              <a:defRPr>
                <a:solidFill>
                  <a:schemeClr val="lt2"/>
                </a:solidFill>
              </a:defRPr>
            </a:lvl2pPr>
            <a:lvl3pPr lvl="2" algn="ctr">
              <a:lnSpc>
                <a:spcPct val="100000"/>
              </a:lnSpc>
              <a:spcBef>
                <a:spcPts val="0"/>
              </a:spcBef>
              <a:spcAft>
                <a:spcPts val="0"/>
              </a:spcAft>
              <a:buClr>
                <a:schemeClr val="lt2"/>
              </a:buClr>
              <a:buSzPts val="4200"/>
              <a:buNone/>
              <a:defRPr>
                <a:solidFill>
                  <a:schemeClr val="lt2"/>
                </a:solidFill>
              </a:defRPr>
            </a:lvl3pPr>
            <a:lvl4pPr lvl="3" algn="ctr">
              <a:lnSpc>
                <a:spcPct val="100000"/>
              </a:lnSpc>
              <a:spcBef>
                <a:spcPts val="0"/>
              </a:spcBef>
              <a:spcAft>
                <a:spcPts val="0"/>
              </a:spcAft>
              <a:buClr>
                <a:schemeClr val="lt2"/>
              </a:buClr>
              <a:buSzPts val="4200"/>
              <a:buNone/>
              <a:defRPr>
                <a:solidFill>
                  <a:schemeClr val="lt2"/>
                </a:solidFill>
              </a:defRPr>
            </a:lvl4pPr>
            <a:lvl5pPr lvl="4" algn="ctr">
              <a:lnSpc>
                <a:spcPct val="100000"/>
              </a:lnSpc>
              <a:spcBef>
                <a:spcPts val="0"/>
              </a:spcBef>
              <a:spcAft>
                <a:spcPts val="0"/>
              </a:spcAft>
              <a:buClr>
                <a:schemeClr val="lt2"/>
              </a:buClr>
              <a:buSzPts val="4200"/>
              <a:buNone/>
              <a:defRPr>
                <a:solidFill>
                  <a:schemeClr val="lt2"/>
                </a:solidFill>
              </a:defRPr>
            </a:lvl5pPr>
            <a:lvl6pPr lvl="5" algn="ctr">
              <a:lnSpc>
                <a:spcPct val="100000"/>
              </a:lnSpc>
              <a:spcBef>
                <a:spcPts val="0"/>
              </a:spcBef>
              <a:spcAft>
                <a:spcPts val="0"/>
              </a:spcAft>
              <a:buClr>
                <a:schemeClr val="lt2"/>
              </a:buClr>
              <a:buSzPts val="4200"/>
              <a:buNone/>
              <a:defRPr>
                <a:solidFill>
                  <a:schemeClr val="lt2"/>
                </a:solidFill>
              </a:defRPr>
            </a:lvl6pPr>
            <a:lvl7pPr lvl="6" algn="ctr">
              <a:lnSpc>
                <a:spcPct val="100000"/>
              </a:lnSpc>
              <a:spcBef>
                <a:spcPts val="0"/>
              </a:spcBef>
              <a:spcAft>
                <a:spcPts val="0"/>
              </a:spcAft>
              <a:buClr>
                <a:schemeClr val="lt2"/>
              </a:buClr>
              <a:buSzPts val="4200"/>
              <a:buNone/>
              <a:defRPr>
                <a:solidFill>
                  <a:schemeClr val="lt2"/>
                </a:solidFill>
              </a:defRPr>
            </a:lvl7pPr>
            <a:lvl8pPr lvl="7" algn="ctr">
              <a:lnSpc>
                <a:spcPct val="100000"/>
              </a:lnSpc>
              <a:spcBef>
                <a:spcPts val="0"/>
              </a:spcBef>
              <a:spcAft>
                <a:spcPts val="0"/>
              </a:spcAft>
              <a:buClr>
                <a:schemeClr val="lt2"/>
              </a:buClr>
              <a:buSzPts val="4200"/>
              <a:buNone/>
              <a:defRPr>
                <a:solidFill>
                  <a:schemeClr val="lt2"/>
                </a:solidFill>
              </a:defRPr>
            </a:lvl8pPr>
            <a:lvl9pPr lvl="8" algn="ctr">
              <a:lnSpc>
                <a:spcPct val="100000"/>
              </a:lnSpc>
              <a:spcBef>
                <a:spcPts val="0"/>
              </a:spcBef>
              <a:spcAft>
                <a:spcPts val="0"/>
              </a:spcAft>
              <a:buClr>
                <a:schemeClr val="lt2"/>
              </a:buClr>
              <a:buSzPts val="4200"/>
              <a:buNone/>
              <a:defRPr>
                <a:solidFill>
                  <a:schemeClr val="lt2"/>
                </a:solidFill>
              </a:defRPr>
            </a:lvl9pPr>
          </a:lstStyle>
          <a:p/>
        </p:txBody>
      </p:sp>
      <p:sp>
        <p:nvSpPr>
          <p:cNvPr id="45" name="Google Shape;45;p31"/>
          <p:cNvSpPr txBox="1"/>
          <p:nvPr>
            <p:ph idx="1" type="subTitle"/>
          </p:nvPr>
        </p:nvSpPr>
        <p:spPr>
          <a:xfrm>
            <a:off x="265500" y="2769001"/>
            <a:ext cx="4045200" cy="1574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31"/>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7" name="Google Shape;47;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32"/>
          <p:cNvSpPr txBox="1"/>
          <p:nvPr>
            <p:ph idx="1" type="body"/>
          </p:nvPr>
        </p:nvSpPr>
        <p:spPr>
          <a:xfrm>
            <a:off x="319500" y="42189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lvl="1"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2pPr>
            <a:lvl3pPr lvl="2"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3pPr>
            <a:lvl4pPr lvl="3"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4pPr>
            <a:lvl5pPr lvl="4"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5pPr>
            <a:lvl6pPr lvl="5"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6pPr>
            <a:lvl7pPr lvl="6"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7pPr>
            <a:lvl8pPr lvl="7"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8pPr>
            <a:lvl9pPr lvl="8"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9pPr>
          </a:lstStyle>
          <a:p/>
        </p:txBody>
      </p:sp>
      <p:sp>
        <p:nvSpPr>
          <p:cNvPr id="7" name="Google Shape;7;p2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1"/>
              </a:buClr>
              <a:buSzPts val="1800"/>
              <a:buFont typeface="Open Sans"/>
              <a:buChar char="●"/>
              <a:defRPr b="0" i="0" sz="1800" u="none" cap="none" strike="noStrike">
                <a:solidFill>
                  <a:schemeClr val="dk1"/>
                </a:solidFill>
                <a:latin typeface="Open Sans"/>
                <a:ea typeface="Open Sans"/>
                <a:cs typeface="Open Sans"/>
                <a:sym typeface="Open Sans"/>
              </a:defRPr>
            </a:lvl1pPr>
            <a:lvl2pPr indent="-317500" lvl="1" marL="9144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317500" lvl="2" marL="13716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317500" lvl="3" marL="18288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8" name="Google Shape;8;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15.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
          <p:cNvSpPr txBox="1"/>
          <p:nvPr>
            <p:ph type="ctrTitle"/>
          </p:nvPr>
        </p:nvSpPr>
        <p:spPr>
          <a:xfrm>
            <a:off x="3044700" y="971875"/>
            <a:ext cx="3054600" cy="23610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AI</a:t>
            </a:r>
            <a:r>
              <a:rPr lang="en"/>
              <a:t> &amp;</a:t>
            </a:r>
            <a:r>
              <a:rPr lang="en"/>
              <a:t> Skin Cancer Detection On the Cloud</a:t>
            </a:r>
            <a:endParaRPr/>
          </a:p>
          <a:p>
            <a:pPr indent="0" lvl="0" marL="0" rtl="0" algn="ctr">
              <a:lnSpc>
                <a:spcPct val="100000"/>
              </a:lnSpc>
              <a:spcBef>
                <a:spcPts val="0"/>
              </a:spcBef>
              <a:spcAft>
                <a:spcPts val="0"/>
              </a:spcAft>
              <a:buSzPct val="111111"/>
              <a:buNone/>
            </a:pPr>
            <a:r>
              <a:t/>
            </a:r>
            <a:endParaRPr/>
          </a:p>
        </p:txBody>
      </p:sp>
      <p:sp>
        <p:nvSpPr>
          <p:cNvPr id="63" name="Google Shape;63;p1"/>
          <p:cNvSpPr txBox="1"/>
          <p:nvPr>
            <p:ph idx="1" type="subTitle"/>
          </p:nvPr>
        </p:nvSpPr>
        <p:spPr>
          <a:xfrm>
            <a:off x="729625" y="3172900"/>
            <a:ext cx="7688100" cy="1537200"/>
          </a:xfrm>
          <a:prstGeom prst="rect">
            <a:avLst/>
          </a:prstGeom>
          <a:noFill/>
          <a:ln>
            <a:noFill/>
          </a:ln>
        </p:spPr>
        <p:txBody>
          <a:bodyPr anchorCtr="0" anchor="t" bIns="91425" lIns="91425" spcFirstLastPara="1" rIns="91425" wrap="square" tIns="91425">
            <a:normAutofit fontScale="40000" lnSpcReduction="20000"/>
          </a:bodyPr>
          <a:lstStyle/>
          <a:p>
            <a:pPr indent="0" lvl="0" marL="0" rtl="0" algn="ctr">
              <a:lnSpc>
                <a:spcPct val="90000"/>
              </a:lnSpc>
              <a:spcBef>
                <a:spcPts val="0"/>
              </a:spcBef>
              <a:spcAft>
                <a:spcPts val="0"/>
              </a:spcAft>
              <a:buClr>
                <a:srgbClr val="000000"/>
              </a:buClr>
              <a:buSzPts val="143"/>
              <a:buFont typeface="Arial"/>
              <a:buNone/>
            </a:pPr>
            <a:r>
              <a:rPr lang="en" sz="3777"/>
              <a:t>By: Evan Hanson</a:t>
            </a:r>
            <a:endParaRPr sz="3777"/>
          </a:p>
          <a:p>
            <a:pPr indent="0" lvl="0" marL="0" rtl="0" algn="ctr">
              <a:lnSpc>
                <a:spcPct val="90000"/>
              </a:lnSpc>
              <a:spcBef>
                <a:spcPts val="0"/>
              </a:spcBef>
              <a:spcAft>
                <a:spcPts val="0"/>
              </a:spcAft>
              <a:buClr>
                <a:srgbClr val="000000"/>
              </a:buClr>
              <a:buSzPts val="143"/>
              <a:buFont typeface="Arial"/>
              <a:buNone/>
            </a:pPr>
            <a:r>
              <a:rPr lang="en" sz="3777"/>
              <a:t>Anirudh Ambore</a:t>
            </a:r>
            <a:endParaRPr sz="3777"/>
          </a:p>
          <a:p>
            <a:pPr indent="0" lvl="0" marL="0" rtl="0" algn="ctr">
              <a:lnSpc>
                <a:spcPct val="90000"/>
              </a:lnSpc>
              <a:spcBef>
                <a:spcPts val="0"/>
              </a:spcBef>
              <a:spcAft>
                <a:spcPts val="0"/>
              </a:spcAft>
              <a:buClr>
                <a:schemeClr val="dk1"/>
              </a:buClr>
              <a:buSzPts val="143"/>
              <a:buFont typeface="Arial"/>
              <a:buNone/>
            </a:pPr>
            <a:r>
              <a:rPr lang="en" sz="3777"/>
              <a:t>Wonjun Choi</a:t>
            </a:r>
            <a:endParaRPr sz="3777"/>
          </a:p>
          <a:p>
            <a:pPr indent="0" lvl="0" marL="0" rtl="0" algn="ctr">
              <a:lnSpc>
                <a:spcPct val="90000"/>
              </a:lnSpc>
              <a:spcBef>
                <a:spcPts val="0"/>
              </a:spcBef>
              <a:spcAft>
                <a:spcPts val="0"/>
              </a:spcAft>
              <a:buClr>
                <a:srgbClr val="000000"/>
              </a:buClr>
              <a:buSzPts val="143"/>
              <a:buFont typeface="Arial"/>
              <a:buNone/>
            </a:pPr>
            <a:r>
              <a:rPr lang="en" sz="3777"/>
              <a:t>Ziyad Alqahtani</a:t>
            </a:r>
            <a:endParaRPr sz="3777"/>
          </a:p>
          <a:p>
            <a:pPr indent="0" lvl="0" marL="0" rtl="0" algn="ctr">
              <a:lnSpc>
                <a:spcPct val="90000"/>
              </a:lnSpc>
              <a:spcBef>
                <a:spcPts val="0"/>
              </a:spcBef>
              <a:spcAft>
                <a:spcPts val="0"/>
              </a:spcAft>
              <a:buClr>
                <a:srgbClr val="000000"/>
              </a:buClr>
              <a:buSzPts val="143"/>
              <a:buFont typeface="Arial"/>
              <a:buNone/>
            </a:pPr>
            <a:r>
              <a:rPr lang="en" sz="3777"/>
              <a:t>Abdelrahman Mohammed</a:t>
            </a:r>
            <a:endParaRPr sz="3777"/>
          </a:p>
          <a:p>
            <a:pPr indent="0" lvl="0" marL="0" rtl="0" algn="ctr">
              <a:lnSpc>
                <a:spcPct val="90000"/>
              </a:lnSpc>
              <a:spcBef>
                <a:spcPts val="0"/>
              </a:spcBef>
              <a:spcAft>
                <a:spcPts val="0"/>
              </a:spcAft>
              <a:buClr>
                <a:schemeClr val="dk1"/>
              </a:buClr>
              <a:buSzPts val="143"/>
              <a:buFont typeface="Arial"/>
              <a:buNone/>
            </a:pPr>
            <a:r>
              <a:rPr lang="en" sz="3777"/>
              <a:t>Mishari Alharbi</a:t>
            </a:r>
            <a:endParaRPr sz="3777"/>
          </a:p>
          <a:p>
            <a:pPr indent="0" lvl="0" marL="0" rtl="0" algn="ctr">
              <a:lnSpc>
                <a:spcPct val="90000"/>
              </a:lnSpc>
              <a:spcBef>
                <a:spcPts val="0"/>
              </a:spcBef>
              <a:spcAft>
                <a:spcPts val="0"/>
              </a:spcAft>
              <a:buClr>
                <a:srgbClr val="000000"/>
              </a:buClr>
              <a:buSzPts val="143"/>
              <a:buFont typeface="Arial"/>
              <a:buNone/>
            </a:pPr>
            <a:r>
              <a:t/>
            </a:r>
            <a:endParaRPr sz="3777"/>
          </a:p>
          <a:p>
            <a:pPr indent="0" lvl="0" marL="0" rtl="0" algn="ctr">
              <a:lnSpc>
                <a:spcPct val="90000"/>
              </a:lnSpc>
              <a:spcBef>
                <a:spcPts val="0"/>
              </a:spcBef>
              <a:spcAft>
                <a:spcPts val="0"/>
              </a:spcAft>
              <a:buClr>
                <a:srgbClr val="000000"/>
              </a:buClr>
              <a:buSzPct val="43597"/>
              <a:buFont typeface="Arial"/>
              <a:buNone/>
            </a:pPr>
            <a:r>
              <a:rPr lang="en" sz="820"/>
              <a:t> </a:t>
            </a:r>
            <a:endParaRPr sz="820"/>
          </a:p>
          <a:p>
            <a:pPr indent="0" lvl="0" marL="0" rtl="0" algn="ctr">
              <a:lnSpc>
                <a:spcPct val="100000"/>
              </a:lnSpc>
              <a:spcBef>
                <a:spcPts val="0"/>
              </a:spcBef>
              <a:spcAft>
                <a:spcPts val="0"/>
              </a:spcAft>
              <a:buSzPct val="250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2d02afd5071_0_109"/>
          <p:cNvSpPr txBox="1"/>
          <p:nvPr>
            <p:ph type="title"/>
          </p:nvPr>
        </p:nvSpPr>
        <p:spPr>
          <a:xfrm>
            <a:off x="254850" y="37275"/>
            <a:ext cx="8520600" cy="831300"/>
          </a:xfrm>
          <a:prstGeom prst="rect">
            <a:avLst/>
          </a:prstGeom>
          <a:noFill/>
          <a:ln>
            <a:noFill/>
          </a:ln>
        </p:spPr>
        <p:txBody>
          <a:bodyPr anchorCtr="0" anchor="b" bIns="91425" lIns="91425" spcFirstLastPara="1" rIns="91425" wrap="square" tIns="91425">
            <a:normAutofit/>
          </a:bodyPr>
          <a:lstStyle/>
          <a:p>
            <a:pPr indent="0" lvl="0" marL="0" rtl="0" algn="l">
              <a:lnSpc>
                <a:spcPct val="90000"/>
              </a:lnSpc>
              <a:spcBef>
                <a:spcPts val="0"/>
              </a:spcBef>
              <a:spcAft>
                <a:spcPts val="0"/>
              </a:spcAft>
              <a:buClr>
                <a:schemeClr val="dk1"/>
              </a:buClr>
              <a:buSzPts val="4400"/>
              <a:buFont typeface="Calibri"/>
              <a:buNone/>
            </a:pPr>
            <a:r>
              <a:rPr lang="en" sz="4400"/>
              <a:t>AWS Architecture</a:t>
            </a:r>
            <a:endParaRPr sz="4400">
              <a:solidFill>
                <a:srgbClr val="000000"/>
              </a:solidFill>
            </a:endParaRPr>
          </a:p>
        </p:txBody>
      </p:sp>
      <p:sp>
        <p:nvSpPr>
          <p:cNvPr id="141" name="Google Shape;141;g2d02afd5071_0_109"/>
          <p:cNvSpPr txBox="1"/>
          <p:nvPr/>
        </p:nvSpPr>
        <p:spPr>
          <a:xfrm>
            <a:off x="4581250" y="3412150"/>
            <a:ext cx="907200" cy="21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chemeClr val="accent1"/>
              </a:solidFill>
              <a:latin typeface="Lato"/>
              <a:ea typeface="Lato"/>
              <a:cs typeface="Lato"/>
              <a:sym typeface="Lato"/>
            </a:endParaRPr>
          </a:p>
        </p:txBody>
      </p:sp>
      <p:pic>
        <p:nvPicPr>
          <p:cNvPr id="142" name="Google Shape;142;g2d02afd5071_0_109"/>
          <p:cNvPicPr preferRelativeResize="0"/>
          <p:nvPr/>
        </p:nvPicPr>
        <p:blipFill rotWithShape="1">
          <a:blip r:embed="rId3">
            <a:alphaModFix/>
          </a:blip>
          <a:srcRect b="0" l="0" r="0" t="0"/>
          <a:stretch/>
        </p:blipFill>
        <p:spPr>
          <a:xfrm>
            <a:off x="8109425" y="0"/>
            <a:ext cx="970825" cy="970825"/>
          </a:xfrm>
          <a:prstGeom prst="rect">
            <a:avLst/>
          </a:prstGeom>
          <a:noFill/>
          <a:ln>
            <a:noFill/>
          </a:ln>
        </p:spPr>
      </p:pic>
      <p:pic>
        <p:nvPicPr>
          <p:cNvPr id="143" name="Google Shape;143;g2d02afd5071_0_109"/>
          <p:cNvPicPr preferRelativeResize="0"/>
          <p:nvPr/>
        </p:nvPicPr>
        <p:blipFill rotWithShape="1">
          <a:blip r:embed="rId4">
            <a:alphaModFix/>
          </a:blip>
          <a:srcRect b="20434" l="7196" r="7834" t="20161"/>
          <a:stretch/>
        </p:blipFill>
        <p:spPr>
          <a:xfrm>
            <a:off x="935174" y="3222450"/>
            <a:ext cx="7265152" cy="1832849"/>
          </a:xfrm>
          <a:prstGeom prst="rect">
            <a:avLst/>
          </a:prstGeom>
          <a:noFill/>
          <a:ln>
            <a:noFill/>
          </a:ln>
        </p:spPr>
      </p:pic>
      <p:sp>
        <p:nvSpPr>
          <p:cNvPr id="144" name="Google Shape;144;g2d02afd5071_0_109"/>
          <p:cNvSpPr txBox="1"/>
          <p:nvPr/>
        </p:nvSpPr>
        <p:spPr>
          <a:xfrm>
            <a:off x="102450" y="894625"/>
            <a:ext cx="4801800" cy="9708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100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Serverless Architecture</a:t>
            </a:r>
            <a:endParaRPr sz="1600">
              <a:solidFill>
                <a:schemeClr val="dk1"/>
              </a:solidFill>
              <a:latin typeface="Times New Roman"/>
              <a:ea typeface="Times New Roman"/>
              <a:cs typeface="Times New Roman"/>
              <a:sym typeface="Times New Roman"/>
            </a:endParaRPr>
          </a:p>
          <a:p>
            <a:pPr indent="-317500" lvl="1" marL="9144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Designed for easy maintenance and high traffic</a:t>
            </a:r>
            <a:endParaRPr>
              <a:solidFill>
                <a:schemeClr val="dk1"/>
              </a:solidFill>
              <a:latin typeface="Times New Roman"/>
              <a:ea typeface="Times New Roman"/>
              <a:cs typeface="Times New Roman"/>
              <a:sym typeface="Times New Roman"/>
            </a:endParaRPr>
          </a:p>
          <a:p>
            <a:pPr indent="-317500" lvl="1" marL="9144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Image Processing with AWS Lambda</a:t>
            </a:r>
            <a:endParaRPr>
              <a:solidFill>
                <a:schemeClr val="dk1"/>
              </a:solidFill>
              <a:latin typeface="Times New Roman"/>
              <a:ea typeface="Times New Roman"/>
              <a:cs typeface="Times New Roman"/>
              <a:sym typeface="Times New Roman"/>
            </a:endParaRPr>
          </a:p>
          <a:p>
            <a:pPr indent="0" lvl="0" marL="0" rtl="0" algn="l">
              <a:lnSpc>
                <a:spcPct val="115000"/>
              </a:lnSpc>
              <a:spcBef>
                <a:spcPts val="10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lnSpc>
                <a:spcPct val="115000"/>
              </a:lnSpc>
              <a:spcBef>
                <a:spcPts val="1000"/>
              </a:spcBef>
              <a:spcAft>
                <a:spcPts val="0"/>
              </a:spcAft>
              <a:buNone/>
            </a:pPr>
            <a:r>
              <a:t/>
            </a:r>
            <a:endParaRPr sz="1600">
              <a:solidFill>
                <a:schemeClr val="dk1"/>
              </a:solidFill>
              <a:latin typeface="Times New Roman"/>
              <a:ea typeface="Times New Roman"/>
              <a:cs typeface="Times New Roman"/>
              <a:sym typeface="Times New Roman"/>
            </a:endParaRPr>
          </a:p>
        </p:txBody>
      </p:sp>
      <p:sp>
        <p:nvSpPr>
          <p:cNvPr id="145" name="Google Shape;145;g2d02afd5071_0_109"/>
          <p:cNvSpPr txBox="1"/>
          <p:nvPr/>
        </p:nvSpPr>
        <p:spPr>
          <a:xfrm>
            <a:off x="4723500" y="1959775"/>
            <a:ext cx="4420500" cy="9708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100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Scalability (auto scaling) </a:t>
            </a:r>
            <a:endParaRPr sz="1600">
              <a:solidFill>
                <a:schemeClr val="dk1"/>
              </a:solidFill>
              <a:latin typeface="Times New Roman"/>
              <a:ea typeface="Times New Roman"/>
              <a:cs typeface="Times New Roman"/>
              <a:sym typeface="Times New Roman"/>
            </a:endParaRPr>
          </a:p>
          <a:p>
            <a:pPr indent="-317500" lvl="1" marL="9144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Maintain performance even as high  traffic</a:t>
            </a:r>
            <a:endParaRPr>
              <a:solidFill>
                <a:schemeClr val="dk1"/>
              </a:solidFill>
              <a:latin typeface="Times New Roman"/>
              <a:ea typeface="Times New Roman"/>
              <a:cs typeface="Times New Roman"/>
              <a:sym typeface="Times New Roman"/>
            </a:endParaRPr>
          </a:p>
          <a:p>
            <a:pPr indent="-317500" lvl="1" marL="9144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Capable of providing non-stop services. </a:t>
            </a:r>
            <a:endParaRPr>
              <a:solidFill>
                <a:schemeClr val="dk1"/>
              </a:solidFill>
              <a:latin typeface="Times New Roman"/>
              <a:ea typeface="Times New Roman"/>
              <a:cs typeface="Times New Roman"/>
              <a:sym typeface="Times New Roman"/>
            </a:endParaRPr>
          </a:p>
          <a:p>
            <a:pPr indent="0" lvl="0" marL="0" rtl="0" algn="l">
              <a:lnSpc>
                <a:spcPct val="115000"/>
              </a:lnSpc>
              <a:spcBef>
                <a:spcPts val="10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lnSpc>
                <a:spcPct val="115000"/>
              </a:lnSpc>
              <a:spcBef>
                <a:spcPts val="1000"/>
              </a:spcBef>
              <a:spcAft>
                <a:spcPts val="0"/>
              </a:spcAft>
              <a:buNone/>
            </a:pPr>
            <a:r>
              <a:t/>
            </a:r>
            <a:endParaRPr sz="1600">
              <a:solidFill>
                <a:schemeClr val="dk1"/>
              </a:solidFill>
              <a:latin typeface="Times New Roman"/>
              <a:ea typeface="Times New Roman"/>
              <a:cs typeface="Times New Roman"/>
              <a:sym typeface="Times New Roman"/>
            </a:endParaRPr>
          </a:p>
        </p:txBody>
      </p:sp>
      <p:sp>
        <p:nvSpPr>
          <p:cNvPr id="146" name="Google Shape;146;g2d02afd5071_0_109"/>
          <p:cNvSpPr txBox="1"/>
          <p:nvPr/>
        </p:nvSpPr>
        <p:spPr>
          <a:xfrm>
            <a:off x="178650" y="1982338"/>
            <a:ext cx="4801800" cy="9708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100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Security and accuracy</a:t>
            </a:r>
            <a:endParaRPr sz="1600">
              <a:solidFill>
                <a:schemeClr val="dk1"/>
              </a:solidFill>
              <a:latin typeface="Times New Roman"/>
              <a:ea typeface="Times New Roman"/>
              <a:cs typeface="Times New Roman"/>
              <a:sym typeface="Times New Roman"/>
            </a:endParaRPr>
          </a:p>
          <a:p>
            <a:pPr indent="-317500" lvl="1" marL="9144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UUID for Data Uniqueness</a:t>
            </a:r>
            <a:endParaRPr>
              <a:solidFill>
                <a:schemeClr val="dk1"/>
              </a:solidFill>
              <a:latin typeface="Times New Roman"/>
              <a:ea typeface="Times New Roman"/>
              <a:cs typeface="Times New Roman"/>
              <a:sym typeface="Times New Roman"/>
            </a:endParaRPr>
          </a:p>
          <a:p>
            <a:pPr indent="-317500" lvl="1" marL="9144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Pre-Signed URLs for Secure Data Transfer</a:t>
            </a:r>
            <a:endParaRPr>
              <a:solidFill>
                <a:schemeClr val="dk1"/>
              </a:solidFill>
              <a:latin typeface="Times New Roman"/>
              <a:ea typeface="Times New Roman"/>
              <a:cs typeface="Times New Roman"/>
              <a:sym typeface="Times New Roman"/>
            </a:endParaRPr>
          </a:p>
          <a:p>
            <a:pPr indent="0" lvl="0" marL="0" rtl="0" algn="l">
              <a:lnSpc>
                <a:spcPct val="115000"/>
              </a:lnSpc>
              <a:spcBef>
                <a:spcPts val="10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lnSpc>
                <a:spcPct val="115000"/>
              </a:lnSpc>
              <a:spcBef>
                <a:spcPts val="1000"/>
              </a:spcBef>
              <a:spcAft>
                <a:spcPts val="0"/>
              </a:spcAft>
              <a:buNone/>
            </a:pPr>
            <a:r>
              <a:t/>
            </a:r>
            <a:endParaRPr sz="16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26faa455e07_1_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lnSpc>
                <a:spcPct val="90000"/>
              </a:lnSpc>
              <a:spcBef>
                <a:spcPts val="0"/>
              </a:spcBef>
              <a:spcAft>
                <a:spcPts val="0"/>
              </a:spcAft>
              <a:buClr>
                <a:schemeClr val="dk1"/>
              </a:buClr>
              <a:buSzPts val="4400"/>
              <a:buFont typeface="Calibri"/>
              <a:buNone/>
            </a:pPr>
            <a:r>
              <a:rPr lang="en" sz="4400"/>
              <a:t>GCP</a:t>
            </a:r>
            <a:r>
              <a:rPr lang="en" sz="4400"/>
              <a:t> Architecture</a:t>
            </a:r>
            <a:endParaRPr/>
          </a:p>
        </p:txBody>
      </p:sp>
      <p:sp>
        <p:nvSpPr>
          <p:cNvPr id="152" name="Google Shape;152;g26faa455e07_1_5"/>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Using </a:t>
            </a:r>
            <a:r>
              <a:rPr lang="en"/>
              <a:t>Google Cloud services such as Cloud Run, Compute Engine, and Cloud Storage. </a:t>
            </a:r>
            <a:endParaRPr/>
          </a:p>
          <a:p>
            <a:pPr indent="-342900" lvl="0" marL="457200" rtl="0" algn="l">
              <a:spcBef>
                <a:spcPts val="0"/>
              </a:spcBef>
              <a:spcAft>
                <a:spcPts val="0"/>
              </a:spcAft>
              <a:buSzPts val="1800"/>
              <a:buChar char="●"/>
            </a:pPr>
            <a:r>
              <a:rPr lang="en"/>
              <a:t>Cloud Run uses the default type of Compute Engine service with broad IAM permissions. </a:t>
            </a:r>
            <a:endParaRPr/>
          </a:p>
          <a:p>
            <a:pPr indent="-342900" lvl="0" marL="457200" rtl="0" algn="l">
              <a:spcBef>
                <a:spcPts val="0"/>
              </a:spcBef>
              <a:spcAft>
                <a:spcPts val="0"/>
              </a:spcAft>
              <a:buSzPts val="1800"/>
              <a:buChar char="●"/>
            </a:pPr>
            <a:r>
              <a:rPr lang="en"/>
              <a:t>Cloud Storage stores the app resources, such as images, prediction percentages, and software packages.</a:t>
            </a:r>
            <a:endParaRPr/>
          </a:p>
          <a:p>
            <a:pPr indent="0" lvl="0" marL="0" rtl="0" algn="l">
              <a:spcBef>
                <a:spcPts val="0"/>
              </a:spcBef>
              <a:spcAft>
                <a:spcPts val="0"/>
              </a:spcAft>
              <a:buNone/>
            </a:pPr>
            <a:r>
              <a:t/>
            </a:r>
            <a:endParaRPr/>
          </a:p>
        </p:txBody>
      </p:sp>
      <p:pic>
        <p:nvPicPr>
          <p:cNvPr id="153" name="Google Shape;153;g26faa455e07_1_5"/>
          <p:cNvPicPr preferRelativeResize="0"/>
          <p:nvPr/>
        </p:nvPicPr>
        <p:blipFill>
          <a:blip r:embed="rId3">
            <a:alphaModFix/>
          </a:blip>
          <a:stretch>
            <a:fillRect/>
          </a:stretch>
        </p:blipFill>
        <p:spPr>
          <a:xfrm>
            <a:off x="1038225" y="3760988"/>
            <a:ext cx="7067550" cy="1095375"/>
          </a:xfrm>
          <a:prstGeom prst="rect">
            <a:avLst/>
          </a:prstGeom>
          <a:noFill/>
          <a:ln>
            <a:noFill/>
          </a:ln>
        </p:spPr>
      </p:pic>
      <p:pic>
        <p:nvPicPr>
          <p:cNvPr id="154" name="Google Shape;154;g26faa455e07_1_5"/>
          <p:cNvPicPr preferRelativeResize="0"/>
          <p:nvPr/>
        </p:nvPicPr>
        <p:blipFill rotWithShape="1">
          <a:blip r:embed="rId4">
            <a:alphaModFix/>
          </a:blip>
          <a:srcRect b="0" l="0" r="0" t="0"/>
          <a:stretch/>
        </p:blipFill>
        <p:spPr>
          <a:xfrm>
            <a:off x="8109425" y="0"/>
            <a:ext cx="970825" cy="970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2d0c143a70a_1_0"/>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Learning Adaptation &amp; Challenges</a:t>
            </a:r>
            <a:endParaRPr/>
          </a:p>
        </p:txBody>
      </p:sp>
      <p:sp>
        <p:nvSpPr>
          <p:cNvPr id="160" name="Google Shape;160;g2d0c143a70a_1_0"/>
          <p:cNvSpPr txBox="1"/>
          <p:nvPr>
            <p:ph idx="1" type="body"/>
          </p:nvPr>
        </p:nvSpPr>
        <p:spPr>
          <a:xfrm>
            <a:off x="311700" y="1481550"/>
            <a:ext cx="8520600" cy="3097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AI</a:t>
            </a:r>
            <a:endParaRPr/>
          </a:p>
          <a:p>
            <a:pPr indent="-317500" lvl="1" marL="914400" rtl="0" algn="l">
              <a:spcBef>
                <a:spcPts val="0"/>
              </a:spcBef>
              <a:spcAft>
                <a:spcPts val="0"/>
              </a:spcAft>
              <a:buSzPts val="1400"/>
              <a:buChar char="○"/>
            </a:pPr>
            <a:r>
              <a:rPr lang="en"/>
              <a:t>Transfer learning</a:t>
            </a:r>
            <a:endParaRPr/>
          </a:p>
          <a:p>
            <a:pPr indent="-317500" lvl="1" marL="914400" rtl="0" algn="l">
              <a:spcBef>
                <a:spcPts val="0"/>
              </a:spcBef>
              <a:spcAft>
                <a:spcPts val="0"/>
              </a:spcAft>
              <a:buSzPts val="1400"/>
              <a:buChar char="○"/>
            </a:pPr>
            <a:r>
              <a:rPr lang="en"/>
              <a:t>Training the model on Cloud</a:t>
            </a:r>
            <a:endParaRPr/>
          </a:p>
          <a:p>
            <a:pPr indent="0" lvl="0" marL="914400" rtl="0" algn="l">
              <a:spcBef>
                <a:spcPts val="0"/>
              </a:spcBef>
              <a:spcAft>
                <a:spcPts val="0"/>
              </a:spcAft>
              <a:buNone/>
            </a:pPr>
            <a:r>
              <a:t/>
            </a:r>
            <a:endParaRPr/>
          </a:p>
          <a:p>
            <a:pPr indent="-342900" lvl="0" marL="457200" rtl="0" algn="l">
              <a:spcBef>
                <a:spcPts val="0"/>
              </a:spcBef>
              <a:spcAft>
                <a:spcPts val="0"/>
              </a:spcAft>
              <a:buSzPts val="1800"/>
              <a:buChar char="●"/>
            </a:pPr>
            <a:r>
              <a:rPr lang="en"/>
              <a:t>Cloud</a:t>
            </a:r>
            <a:endParaRPr/>
          </a:p>
          <a:p>
            <a:pPr indent="-317500" lvl="1" marL="914400" rtl="0" algn="l">
              <a:spcBef>
                <a:spcPts val="0"/>
              </a:spcBef>
              <a:spcAft>
                <a:spcPts val="0"/>
              </a:spcAft>
              <a:buSzPts val="1400"/>
              <a:buChar char="○"/>
            </a:pPr>
            <a:r>
              <a:rPr lang="en"/>
              <a:t>Using Flask instead of Flutter</a:t>
            </a:r>
            <a:endParaRPr/>
          </a:p>
          <a:p>
            <a:pPr indent="0" lvl="0" marL="1371600" rtl="0" algn="l">
              <a:spcBef>
                <a:spcPts val="0"/>
              </a:spcBef>
              <a:spcAft>
                <a:spcPts val="0"/>
              </a:spcAft>
              <a:buNone/>
            </a:pPr>
            <a:r>
              <a:t/>
            </a:r>
            <a:endParaRPr/>
          </a:p>
          <a:p>
            <a:pPr indent="-342900" lvl="0" marL="457200" rtl="0" algn="l">
              <a:spcBef>
                <a:spcPts val="0"/>
              </a:spcBef>
              <a:spcAft>
                <a:spcPts val="0"/>
              </a:spcAft>
              <a:buSzPts val="1800"/>
              <a:buChar char="●"/>
            </a:pPr>
            <a:r>
              <a:rPr lang="en"/>
              <a:t>Challenges</a:t>
            </a:r>
            <a:endParaRPr/>
          </a:p>
          <a:p>
            <a:pPr indent="-317500" lvl="1" marL="914400" rtl="0" algn="l">
              <a:spcBef>
                <a:spcPts val="0"/>
              </a:spcBef>
              <a:spcAft>
                <a:spcPts val="0"/>
              </a:spcAft>
              <a:buSzPts val="1400"/>
              <a:buChar char="○"/>
            </a:pPr>
            <a:r>
              <a:rPr lang="en"/>
              <a:t>Lack of dataset with darker skin color</a:t>
            </a:r>
            <a:endParaRPr/>
          </a:p>
          <a:p>
            <a:pPr indent="-317500" lvl="1" marL="914400" rtl="0" algn="l">
              <a:spcBef>
                <a:spcPts val="0"/>
              </a:spcBef>
              <a:spcAft>
                <a:spcPts val="0"/>
              </a:spcAft>
              <a:buSzPts val="1400"/>
              <a:buChar char="○"/>
            </a:pPr>
            <a:r>
              <a:rPr lang="en"/>
              <a:t>Model creating</a:t>
            </a:r>
            <a:endParaRPr/>
          </a:p>
        </p:txBody>
      </p:sp>
      <p:pic>
        <p:nvPicPr>
          <p:cNvPr id="161" name="Google Shape;161;g2d0c143a70a_1_0"/>
          <p:cNvPicPr preferRelativeResize="0"/>
          <p:nvPr/>
        </p:nvPicPr>
        <p:blipFill>
          <a:blip r:embed="rId3">
            <a:alphaModFix/>
          </a:blip>
          <a:stretch>
            <a:fillRect/>
          </a:stretch>
        </p:blipFill>
        <p:spPr>
          <a:xfrm>
            <a:off x="7996775" y="57850"/>
            <a:ext cx="1147225" cy="1147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0"/>
          <p:cNvSpPr txBox="1"/>
          <p:nvPr>
            <p:ph type="ctrTitle"/>
          </p:nvPr>
        </p:nvSpPr>
        <p:spPr>
          <a:xfrm>
            <a:off x="3044700" y="1444255"/>
            <a:ext cx="3054600" cy="15372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4200"/>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3"/>
          <p:cNvSpPr txBox="1"/>
          <p:nvPr>
            <p:ph type="title"/>
          </p:nvPr>
        </p:nvSpPr>
        <p:spPr>
          <a:xfrm>
            <a:off x="727638" y="439975"/>
            <a:ext cx="7688700" cy="5352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Project Goals and Vision </a:t>
            </a:r>
            <a:endParaRPr/>
          </a:p>
        </p:txBody>
      </p:sp>
      <p:sp>
        <p:nvSpPr>
          <p:cNvPr id="69" name="Google Shape;69;p3"/>
          <p:cNvSpPr txBox="1"/>
          <p:nvPr/>
        </p:nvSpPr>
        <p:spPr>
          <a:xfrm>
            <a:off x="694625" y="928125"/>
            <a:ext cx="5234400" cy="3915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b="1" lang="en">
                <a:solidFill>
                  <a:schemeClr val="dk1"/>
                </a:solidFill>
              </a:rPr>
              <a:t>Goals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Classify skin lesion images as malignant or benign</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Compare the accuracies of different models</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*MobileNetV2, Inceptionv3</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Utilize AI/ML and Cloud computing</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Benchmarking on the Cloud</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Create an application with Flask and deploy it on AWS/GCP</a:t>
            </a:r>
            <a:endParaRPr sz="1300">
              <a:solidFill>
                <a:schemeClr val="dk1"/>
              </a:solidFill>
            </a:endParaRPr>
          </a:p>
          <a:p>
            <a:pPr indent="0" lvl="0" marL="457200" rtl="0" algn="l">
              <a:spcBef>
                <a:spcPts val="0"/>
              </a:spcBef>
              <a:spcAft>
                <a:spcPts val="0"/>
              </a:spcAft>
              <a:buNone/>
            </a:pPr>
            <a:r>
              <a:t/>
            </a:r>
            <a:endParaRPr sz="1300">
              <a:solidFill>
                <a:schemeClr val="dk1"/>
              </a:solidFill>
            </a:endParaRPr>
          </a:p>
          <a:p>
            <a:pPr indent="-317500" lvl="0" marL="457200" marR="0" rtl="0" algn="l">
              <a:lnSpc>
                <a:spcPct val="100000"/>
              </a:lnSpc>
              <a:spcBef>
                <a:spcPts val="0"/>
              </a:spcBef>
              <a:spcAft>
                <a:spcPts val="0"/>
              </a:spcAft>
              <a:buClr>
                <a:schemeClr val="dk1"/>
              </a:buClr>
              <a:buSzPts val="1400"/>
              <a:buFont typeface="Arial"/>
              <a:buChar char="●"/>
            </a:pPr>
            <a:r>
              <a:rPr b="1" i="0" lang="en" sz="1400" u="none" cap="none" strike="noStrike">
                <a:solidFill>
                  <a:schemeClr val="dk1"/>
                </a:solidFill>
                <a:latin typeface="Arial"/>
                <a:ea typeface="Arial"/>
                <a:cs typeface="Arial"/>
                <a:sym typeface="Arial"/>
              </a:rPr>
              <a:t>Project Vision</a:t>
            </a:r>
            <a:endParaRPr b="0" i="0" sz="1300" u="none" cap="none" strike="noStrike">
              <a:solidFill>
                <a:schemeClr val="dk1"/>
              </a:solidFill>
              <a:latin typeface="Arial"/>
              <a:ea typeface="Arial"/>
              <a:cs typeface="Arial"/>
              <a:sym typeface="Arial"/>
            </a:endParaRPr>
          </a:p>
          <a:p>
            <a:pPr indent="-304800" lvl="1" marL="914400" marR="0" rtl="0" algn="l">
              <a:lnSpc>
                <a:spcPct val="100000"/>
              </a:lnSpc>
              <a:spcBef>
                <a:spcPts val="0"/>
              </a:spcBef>
              <a:spcAft>
                <a:spcPts val="0"/>
              </a:spcAft>
              <a:buClr>
                <a:schemeClr val="dk1"/>
              </a:buClr>
              <a:buSzPts val="1200"/>
              <a:buFont typeface="Arial"/>
              <a:buChar char="○"/>
            </a:pPr>
            <a:r>
              <a:rPr b="1" i="0" lang="en" sz="1200" u="none" cap="none" strike="noStrike">
                <a:solidFill>
                  <a:schemeClr val="dk1"/>
                </a:solidFill>
                <a:latin typeface="Arial"/>
                <a:ea typeface="Arial"/>
                <a:cs typeface="Arial"/>
                <a:sym typeface="Arial"/>
              </a:rPr>
              <a:t>Patients</a:t>
            </a:r>
            <a:r>
              <a:rPr lang="en" sz="1200">
                <a:solidFill>
                  <a:schemeClr val="dk1"/>
                </a:solidFill>
              </a:rPr>
              <a:t>: </a:t>
            </a:r>
            <a:r>
              <a:rPr b="0" i="0" lang="en" sz="1200" u="none" cap="none" strike="noStrike">
                <a:solidFill>
                  <a:schemeClr val="dk1"/>
                </a:solidFill>
                <a:latin typeface="Arial"/>
                <a:ea typeface="Arial"/>
                <a:cs typeface="Arial"/>
                <a:sym typeface="Arial"/>
              </a:rPr>
              <a:t>Allows users to test for skin cancer</a:t>
            </a:r>
            <a:endParaRPr b="0" i="0" sz="1200" u="none" cap="none" strike="noStrike">
              <a:solidFill>
                <a:schemeClr val="dk1"/>
              </a:solidFill>
              <a:latin typeface="Arial"/>
              <a:ea typeface="Arial"/>
              <a:cs typeface="Arial"/>
              <a:sym typeface="Arial"/>
            </a:endParaRPr>
          </a:p>
          <a:p>
            <a:pPr indent="-304800" lvl="1" marL="914400" marR="0" rtl="0" algn="l">
              <a:lnSpc>
                <a:spcPct val="100000"/>
              </a:lnSpc>
              <a:spcBef>
                <a:spcPts val="0"/>
              </a:spcBef>
              <a:spcAft>
                <a:spcPts val="0"/>
              </a:spcAft>
              <a:buClr>
                <a:schemeClr val="dk1"/>
              </a:buClr>
              <a:buSzPts val="1200"/>
              <a:buFont typeface="Arial"/>
              <a:buChar char="○"/>
            </a:pPr>
            <a:r>
              <a:rPr b="1" i="0" lang="en" sz="1200" u="none" cap="none" strike="noStrike">
                <a:solidFill>
                  <a:schemeClr val="dk1"/>
                </a:solidFill>
                <a:latin typeface="Arial"/>
                <a:ea typeface="Arial"/>
                <a:cs typeface="Arial"/>
                <a:sym typeface="Arial"/>
              </a:rPr>
              <a:t>Healthcare Providers</a:t>
            </a:r>
            <a:r>
              <a:rPr b="1" lang="en" sz="1200">
                <a:solidFill>
                  <a:schemeClr val="dk1"/>
                </a:solidFill>
              </a:rPr>
              <a:t>: </a:t>
            </a:r>
            <a:r>
              <a:rPr b="0" i="0" lang="en" sz="1200" u="none" cap="none" strike="noStrike">
                <a:solidFill>
                  <a:schemeClr val="dk1"/>
                </a:solidFill>
                <a:latin typeface="Arial"/>
                <a:ea typeface="Arial"/>
                <a:cs typeface="Arial"/>
                <a:sym typeface="Arial"/>
              </a:rPr>
              <a:t>Presents new avenue for professional testing</a:t>
            </a:r>
            <a:endParaRPr b="0" i="0" sz="1200" u="none" cap="none" strike="noStrike">
              <a:solidFill>
                <a:schemeClr val="dk1"/>
              </a:solidFill>
              <a:latin typeface="Arial"/>
              <a:ea typeface="Arial"/>
              <a:cs typeface="Arial"/>
              <a:sym typeface="Arial"/>
            </a:endParaRPr>
          </a:p>
          <a:p>
            <a:pPr indent="-304800" lvl="1" marL="914400" marR="0" rtl="0" algn="l">
              <a:lnSpc>
                <a:spcPct val="100000"/>
              </a:lnSpc>
              <a:spcBef>
                <a:spcPts val="0"/>
              </a:spcBef>
              <a:spcAft>
                <a:spcPts val="0"/>
              </a:spcAft>
              <a:buClr>
                <a:schemeClr val="dk1"/>
              </a:buClr>
              <a:buSzPts val="1200"/>
              <a:buFont typeface="Arial"/>
              <a:buChar char="○"/>
            </a:pPr>
            <a:r>
              <a:rPr b="1" i="0" lang="en" sz="1200" u="none" cap="none" strike="noStrike">
                <a:solidFill>
                  <a:schemeClr val="dk1"/>
                </a:solidFill>
                <a:latin typeface="Arial"/>
                <a:ea typeface="Arial"/>
                <a:cs typeface="Arial"/>
                <a:sym typeface="Arial"/>
              </a:rPr>
              <a:t>Healthcare Organizations</a:t>
            </a:r>
            <a:r>
              <a:rPr lang="en" sz="1200">
                <a:solidFill>
                  <a:schemeClr val="dk1"/>
                </a:solidFill>
              </a:rPr>
              <a:t>: Benchmarking to help set a</a:t>
            </a:r>
            <a:r>
              <a:rPr b="0" i="0" lang="en" sz="1200" u="none" cap="none" strike="noStrike">
                <a:solidFill>
                  <a:schemeClr val="dk1"/>
                </a:solidFill>
                <a:latin typeface="Arial"/>
                <a:ea typeface="Arial"/>
                <a:cs typeface="Arial"/>
                <a:sym typeface="Arial"/>
              </a:rPr>
              <a:t> baseline for future research in cloud computing</a:t>
            </a:r>
            <a:endParaRPr b="0" i="0" sz="1200" u="none" cap="none" strike="noStrike">
              <a:solidFill>
                <a:schemeClr val="dk1"/>
              </a:solidFill>
              <a:latin typeface="Arial"/>
              <a:ea typeface="Arial"/>
              <a:cs typeface="Arial"/>
              <a:sym typeface="Arial"/>
            </a:endParaRPr>
          </a:p>
          <a:p>
            <a:pPr indent="-304800" lvl="1" marL="914400" marR="0" rtl="0" algn="l">
              <a:lnSpc>
                <a:spcPct val="100000"/>
              </a:lnSpc>
              <a:spcBef>
                <a:spcPts val="0"/>
              </a:spcBef>
              <a:spcAft>
                <a:spcPts val="0"/>
              </a:spcAft>
              <a:buClr>
                <a:schemeClr val="dk1"/>
              </a:buClr>
              <a:buSzPts val="1200"/>
              <a:buFont typeface="Arial"/>
              <a:buChar char="○"/>
            </a:pPr>
            <a:r>
              <a:rPr b="1" i="0" lang="en" sz="1200" u="none" cap="none" strike="noStrike">
                <a:solidFill>
                  <a:schemeClr val="dk1"/>
                </a:solidFill>
                <a:latin typeface="Arial"/>
                <a:ea typeface="Arial"/>
                <a:cs typeface="Arial"/>
                <a:sym typeface="Arial"/>
              </a:rPr>
              <a:t>System Performance</a:t>
            </a:r>
            <a:r>
              <a:rPr lang="en" sz="1200">
                <a:solidFill>
                  <a:schemeClr val="dk1"/>
                </a:solidFill>
              </a:rPr>
              <a:t>: </a:t>
            </a:r>
            <a:r>
              <a:rPr b="0" i="0" lang="en" sz="1200" u="none" cap="none" strike="noStrike">
                <a:solidFill>
                  <a:schemeClr val="dk1"/>
                </a:solidFill>
                <a:latin typeface="Arial"/>
                <a:ea typeface="Arial"/>
                <a:cs typeface="Arial"/>
                <a:sym typeface="Arial"/>
              </a:rPr>
              <a:t>Available to users regardless of hardware restrictions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p:txBody>
      </p:sp>
      <p:pic>
        <p:nvPicPr>
          <p:cNvPr id="70" name="Google Shape;70;p3"/>
          <p:cNvPicPr preferRelativeResize="0"/>
          <p:nvPr/>
        </p:nvPicPr>
        <p:blipFill rotWithShape="1">
          <a:blip r:embed="rId3">
            <a:alphaModFix/>
          </a:blip>
          <a:srcRect b="0" l="0" r="0" t="0"/>
          <a:stretch/>
        </p:blipFill>
        <p:spPr>
          <a:xfrm>
            <a:off x="6684427" y="1082000"/>
            <a:ext cx="1598248" cy="903354"/>
          </a:xfrm>
          <a:prstGeom prst="rect">
            <a:avLst/>
          </a:prstGeom>
          <a:noFill/>
          <a:ln>
            <a:noFill/>
          </a:ln>
        </p:spPr>
      </p:pic>
      <p:pic>
        <p:nvPicPr>
          <p:cNvPr id="71" name="Google Shape;71;p3"/>
          <p:cNvPicPr preferRelativeResize="0"/>
          <p:nvPr/>
        </p:nvPicPr>
        <p:blipFill rotWithShape="1">
          <a:blip r:embed="rId4">
            <a:alphaModFix/>
          </a:blip>
          <a:srcRect b="9189" l="0" r="0" t="0"/>
          <a:stretch/>
        </p:blipFill>
        <p:spPr>
          <a:xfrm>
            <a:off x="6684425" y="2153541"/>
            <a:ext cx="1598246" cy="903354"/>
          </a:xfrm>
          <a:prstGeom prst="rect">
            <a:avLst/>
          </a:prstGeom>
          <a:noFill/>
          <a:ln>
            <a:noFill/>
          </a:ln>
        </p:spPr>
      </p:pic>
      <p:pic>
        <p:nvPicPr>
          <p:cNvPr id="72" name="Google Shape;72;p3"/>
          <p:cNvPicPr preferRelativeResize="0"/>
          <p:nvPr/>
        </p:nvPicPr>
        <p:blipFill rotWithShape="1">
          <a:blip r:embed="rId5">
            <a:alphaModFix/>
          </a:blip>
          <a:srcRect b="0" l="0" r="0" t="0"/>
          <a:stretch/>
        </p:blipFill>
        <p:spPr>
          <a:xfrm>
            <a:off x="6684425" y="3225096"/>
            <a:ext cx="1598248" cy="836404"/>
          </a:xfrm>
          <a:prstGeom prst="rect">
            <a:avLst/>
          </a:prstGeom>
          <a:noFill/>
          <a:ln>
            <a:noFill/>
          </a:ln>
        </p:spPr>
      </p:pic>
      <p:pic>
        <p:nvPicPr>
          <p:cNvPr id="73" name="Google Shape;73;p3"/>
          <p:cNvPicPr preferRelativeResize="0"/>
          <p:nvPr/>
        </p:nvPicPr>
        <p:blipFill rotWithShape="1">
          <a:blip r:embed="rId6">
            <a:alphaModFix/>
          </a:blip>
          <a:srcRect b="0" l="0" r="0" t="0"/>
          <a:stretch/>
        </p:blipFill>
        <p:spPr>
          <a:xfrm>
            <a:off x="8282675" y="0"/>
            <a:ext cx="861325" cy="861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txBox="1"/>
          <p:nvPr>
            <p:ph type="title"/>
          </p:nvPr>
        </p:nvSpPr>
        <p:spPr>
          <a:xfrm>
            <a:off x="727638" y="439975"/>
            <a:ext cx="7688700" cy="5352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SzPts val="4200"/>
              <a:buNone/>
            </a:pPr>
            <a:r>
              <a:rPr lang="en" sz="3700"/>
              <a:t>Simplified Conceptual </a:t>
            </a:r>
            <a:r>
              <a:rPr lang="en" sz="3700"/>
              <a:t>Sketch</a:t>
            </a:r>
            <a:endParaRPr sz="3700"/>
          </a:p>
        </p:txBody>
      </p:sp>
      <p:sp>
        <p:nvSpPr>
          <p:cNvPr id="79" name="Google Shape;79;p4"/>
          <p:cNvSpPr txBox="1"/>
          <p:nvPr/>
        </p:nvSpPr>
        <p:spPr>
          <a:xfrm>
            <a:off x="727650" y="1244425"/>
            <a:ext cx="5334900" cy="25620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dk1"/>
              </a:buClr>
              <a:buSzPts val="1400"/>
              <a:buFont typeface="Arial"/>
              <a:buChar char="●"/>
            </a:pPr>
            <a:r>
              <a:rPr b="1" i="0" lang="en" sz="1400" u="none" cap="none" strike="noStrike">
                <a:solidFill>
                  <a:schemeClr val="dk1"/>
                </a:solidFill>
                <a:latin typeface="Arial"/>
                <a:ea typeface="Arial"/>
                <a:cs typeface="Arial"/>
                <a:sym typeface="Arial"/>
              </a:rPr>
              <a:t>User Interface &amp; Accessibility</a:t>
            </a:r>
            <a:endParaRPr b="1" i="0" sz="1400" u="none" cap="none" strike="noStrike">
              <a:solidFill>
                <a:schemeClr val="dk1"/>
              </a:solidFill>
              <a:latin typeface="Arial"/>
              <a:ea typeface="Arial"/>
              <a:cs typeface="Arial"/>
              <a:sym typeface="Arial"/>
            </a:endParaRPr>
          </a:p>
          <a:p>
            <a:pPr indent="-317500" lvl="1" marL="9144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Simple </a:t>
            </a:r>
            <a:r>
              <a:rPr lang="en">
                <a:solidFill>
                  <a:schemeClr val="dk1"/>
                </a:solidFill>
              </a:rPr>
              <a:t>web app</a:t>
            </a:r>
            <a:r>
              <a:rPr b="0" i="0" lang="en" sz="1400" u="none" cap="none" strike="noStrike">
                <a:solidFill>
                  <a:schemeClr val="dk1"/>
                </a:solidFill>
                <a:latin typeface="Arial"/>
                <a:ea typeface="Arial"/>
                <a:cs typeface="Arial"/>
                <a:sym typeface="Arial"/>
              </a:rPr>
              <a:t> </a:t>
            </a:r>
            <a:r>
              <a:rPr lang="en">
                <a:solidFill>
                  <a:schemeClr val="dk1"/>
                </a:solidFill>
              </a:rPr>
              <a:t>created with Flask</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1" i="0" lang="en" sz="1400" u="none" cap="none" strike="noStrike">
                <a:solidFill>
                  <a:schemeClr val="dk1"/>
                </a:solidFill>
                <a:latin typeface="Arial"/>
                <a:ea typeface="Arial"/>
                <a:cs typeface="Arial"/>
                <a:sym typeface="Arial"/>
              </a:rPr>
              <a:t>AI Model for Accurate Diagnosis</a:t>
            </a:r>
            <a:endParaRPr b="1" i="0" sz="1400" u="none" cap="none" strike="noStrike">
              <a:solidFill>
                <a:schemeClr val="dk1"/>
              </a:solidFill>
              <a:latin typeface="Arial"/>
              <a:ea typeface="Arial"/>
              <a:cs typeface="Arial"/>
              <a:sym typeface="Arial"/>
            </a:endParaRPr>
          </a:p>
          <a:p>
            <a:pPr indent="-317500" lvl="1" marL="9144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Trained on the </a:t>
            </a:r>
            <a:r>
              <a:rPr lang="en">
                <a:solidFill>
                  <a:schemeClr val="dk1"/>
                </a:solidFill>
              </a:rPr>
              <a:t>Cloud </a:t>
            </a:r>
            <a:r>
              <a:rPr b="0" i="0" lang="en" sz="1400" u="none" cap="none" strike="noStrike">
                <a:solidFill>
                  <a:schemeClr val="dk1"/>
                </a:solidFill>
                <a:latin typeface="Arial"/>
                <a:ea typeface="Arial"/>
                <a:cs typeface="Arial"/>
                <a:sym typeface="Arial"/>
              </a:rPr>
              <a:t>to classify </a:t>
            </a:r>
            <a:r>
              <a:rPr lang="en">
                <a:solidFill>
                  <a:schemeClr val="dk1"/>
                </a:solidFill>
              </a:rPr>
              <a:t>malignant</a:t>
            </a:r>
            <a:r>
              <a:rPr b="0" i="0" lang="en" sz="1400" u="none" cap="none" strike="noStrike">
                <a:solidFill>
                  <a:schemeClr val="dk1"/>
                </a:solidFill>
                <a:latin typeface="Arial"/>
                <a:ea typeface="Arial"/>
                <a:cs typeface="Arial"/>
                <a:sym typeface="Arial"/>
              </a:rPr>
              <a:t>/benign images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1" i="0" lang="en" sz="1400" u="none" cap="none" strike="noStrike">
                <a:solidFill>
                  <a:schemeClr val="dk1"/>
                </a:solidFill>
                <a:latin typeface="Arial"/>
                <a:ea typeface="Arial"/>
                <a:cs typeface="Arial"/>
                <a:sym typeface="Arial"/>
              </a:rPr>
              <a:t>Cloud Deployment</a:t>
            </a:r>
            <a:endParaRPr b="1" i="0" sz="1400" u="none" cap="none" strike="noStrike">
              <a:solidFill>
                <a:schemeClr val="dk1"/>
              </a:solidFill>
              <a:latin typeface="Arial"/>
              <a:ea typeface="Arial"/>
              <a:cs typeface="Arial"/>
              <a:sym typeface="Arial"/>
            </a:endParaRPr>
          </a:p>
          <a:p>
            <a:pPr indent="-317500" lvl="1" marL="9144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Hosted on AWS/GCP</a:t>
            </a:r>
            <a:endParaRPr b="0" i="0" sz="1400" u="none" cap="none" strike="noStrike">
              <a:solidFill>
                <a:schemeClr val="dk1"/>
              </a:solidFill>
              <a:latin typeface="Arial"/>
              <a:ea typeface="Arial"/>
              <a:cs typeface="Arial"/>
              <a:sym typeface="Arial"/>
            </a:endParaRPr>
          </a:p>
          <a:p>
            <a:pPr indent="-317500" lvl="1" marL="9144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Improves scalability, accessibility, sustainability</a:t>
            </a:r>
            <a:endParaRPr b="0" i="0" sz="1300" u="none" cap="none" strike="noStrike">
              <a:solidFill>
                <a:schemeClr val="dk1"/>
              </a:solidFill>
              <a:latin typeface="Arial"/>
              <a:ea typeface="Arial"/>
              <a:cs typeface="Arial"/>
              <a:sym typeface="Arial"/>
            </a:endParaRPr>
          </a:p>
        </p:txBody>
      </p:sp>
      <p:pic>
        <p:nvPicPr>
          <p:cNvPr id="80" name="Google Shape;80;p4"/>
          <p:cNvPicPr preferRelativeResize="0"/>
          <p:nvPr/>
        </p:nvPicPr>
        <p:blipFill rotWithShape="1">
          <a:blip r:embed="rId3">
            <a:alphaModFix/>
          </a:blip>
          <a:srcRect b="0" l="0" r="0" t="0"/>
          <a:stretch/>
        </p:blipFill>
        <p:spPr>
          <a:xfrm>
            <a:off x="8416350" y="0"/>
            <a:ext cx="705999" cy="706001"/>
          </a:xfrm>
          <a:prstGeom prst="rect">
            <a:avLst/>
          </a:prstGeom>
          <a:noFill/>
          <a:ln>
            <a:noFill/>
          </a:ln>
        </p:spPr>
      </p:pic>
      <p:pic>
        <p:nvPicPr>
          <p:cNvPr id="81" name="Google Shape;81;p4"/>
          <p:cNvPicPr preferRelativeResize="0"/>
          <p:nvPr/>
        </p:nvPicPr>
        <p:blipFill rotWithShape="1">
          <a:blip r:embed="rId4">
            <a:alphaModFix/>
          </a:blip>
          <a:srcRect b="11529" l="26383" r="25776" t="14374"/>
          <a:stretch/>
        </p:blipFill>
        <p:spPr>
          <a:xfrm>
            <a:off x="6791000" y="439975"/>
            <a:ext cx="1291851" cy="41985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g2d0bfd9dd13_0_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System Design: AI/ML</a:t>
            </a:r>
            <a:endParaRPr/>
          </a:p>
        </p:txBody>
      </p:sp>
      <p:sp>
        <p:nvSpPr>
          <p:cNvPr id="87" name="Google Shape;87;g2d0bfd9dd13_0_7"/>
          <p:cNvSpPr txBox="1"/>
          <p:nvPr>
            <p:ph idx="1" type="body"/>
          </p:nvPr>
        </p:nvSpPr>
        <p:spPr>
          <a:xfrm>
            <a:off x="311700" y="1147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Our system design comprises the following:</a:t>
            </a:r>
            <a:endParaRPr/>
          </a:p>
          <a:p>
            <a:pPr indent="0" lvl="0" marL="0" rtl="0" algn="l">
              <a:spcBef>
                <a:spcPts val="0"/>
              </a:spcBef>
              <a:spcAft>
                <a:spcPts val="0"/>
              </a:spcAft>
              <a:buNone/>
            </a:pPr>
            <a:r>
              <a:t/>
            </a:r>
            <a:endParaRPr/>
          </a:p>
        </p:txBody>
      </p:sp>
      <p:pic>
        <p:nvPicPr>
          <p:cNvPr id="88" name="Google Shape;88;g2d0bfd9dd13_0_7"/>
          <p:cNvPicPr preferRelativeResize="0"/>
          <p:nvPr/>
        </p:nvPicPr>
        <p:blipFill rotWithShape="1">
          <a:blip r:embed="rId3">
            <a:alphaModFix/>
          </a:blip>
          <a:srcRect b="16946" l="0" r="0" t="40290"/>
          <a:stretch/>
        </p:blipFill>
        <p:spPr>
          <a:xfrm>
            <a:off x="311689" y="1839573"/>
            <a:ext cx="8626524" cy="2105401"/>
          </a:xfrm>
          <a:prstGeom prst="rect">
            <a:avLst/>
          </a:prstGeom>
          <a:noFill/>
          <a:ln>
            <a:noFill/>
          </a:ln>
        </p:spPr>
      </p:pic>
      <p:pic>
        <p:nvPicPr>
          <p:cNvPr id="89" name="Google Shape;89;g2d0bfd9dd13_0_7"/>
          <p:cNvPicPr preferRelativeResize="0"/>
          <p:nvPr/>
        </p:nvPicPr>
        <p:blipFill rotWithShape="1">
          <a:blip r:embed="rId4">
            <a:alphaModFix/>
          </a:blip>
          <a:srcRect b="0" l="0" r="0" t="0"/>
          <a:stretch/>
        </p:blipFill>
        <p:spPr>
          <a:xfrm>
            <a:off x="8312700" y="28375"/>
            <a:ext cx="831300" cy="831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9"/>
          <p:cNvSpPr txBox="1"/>
          <p:nvPr>
            <p:ph type="title"/>
          </p:nvPr>
        </p:nvSpPr>
        <p:spPr>
          <a:xfrm>
            <a:off x="278475" y="-93600"/>
            <a:ext cx="8414400" cy="12531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90000"/>
              </a:lnSpc>
              <a:spcBef>
                <a:spcPts val="0"/>
              </a:spcBef>
              <a:spcAft>
                <a:spcPts val="0"/>
              </a:spcAft>
              <a:buSzPct val="106060"/>
              <a:buNone/>
            </a:pPr>
            <a:r>
              <a:rPr lang="en" sz="4400">
                <a:solidFill>
                  <a:srgbClr val="000000"/>
                </a:solidFill>
              </a:rPr>
              <a:t>Prototype Implementation - AI Transfer Learning</a:t>
            </a:r>
            <a:endParaRPr/>
          </a:p>
        </p:txBody>
      </p:sp>
      <p:sp>
        <p:nvSpPr>
          <p:cNvPr id="95" name="Google Shape;95;p9"/>
          <p:cNvSpPr txBox="1"/>
          <p:nvPr>
            <p:ph idx="1" type="body"/>
          </p:nvPr>
        </p:nvSpPr>
        <p:spPr>
          <a:xfrm>
            <a:off x="278475" y="1159500"/>
            <a:ext cx="6002700" cy="3984000"/>
          </a:xfrm>
          <a:prstGeom prst="rect">
            <a:avLst/>
          </a:prstGeom>
          <a:noFill/>
          <a:ln>
            <a:noFill/>
          </a:ln>
        </p:spPr>
        <p:txBody>
          <a:bodyPr anchorCtr="0" anchor="t" bIns="91425" lIns="91425" spcFirstLastPara="1" rIns="91425" wrap="square" tIns="91425">
            <a:normAutofit/>
          </a:bodyPr>
          <a:lstStyle/>
          <a:p>
            <a:pPr indent="0" lvl="0" marL="0" rtl="0" algn="l">
              <a:lnSpc>
                <a:spcPct val="95000"/>
              </a:lnSpc>
              <a:spcBef>
                <a:spcPts val="0"/>
              </a:spcBef>
              <a:spcAft>
                <a:spcPts val="0"/>
              </a:spcAft>
              <a:buSzPts val="1018"/>
              <a:buNone/>
            </a:pPr>
            <a:r>
              <a:rPr lang="en" sz="1465"/>
              <a:t>For the i</a:t>
            </a:r>
            <a:r>
              <a:rPr lang="en" sz="1465"/>
              <a:t>mplementation of AI model, we use the</a:t>
            </a:r>
            <a:r>
              <a:rPr b="1" lang="en" sz="1465"/>
              <a:t> TensorFlow/Keras</a:t>
            </a:r>
            <a:r>
              <a:rPr lang="en" sz="1465"/>
              <a:t> framework</a:t>
            </a:r>
            <a:r>
              <a:rPr lang="en" sz="1465"/>
              <a:t> and train it on </a:t>
            </a:r>
            <a:r>
              <a:rPr b="1" lang="en" sz="1465"/>
              <a:t>AWS ec2/GCP VM</a:t>
            </a:r>
            <a:endParaRPr b="1" sz="1465"/>
          </a:p>
          <a:p>
            <a:pPr indent="-321627" lvl="0" marL="457200" rtl="0" algn="l">
              <a:lnSpc>
                <a:spcPct val="95000"/>
              </a:lnSpc>
              <a:spcBef>
                <a:spcPts val="1200"/>
              </a:spcBef>
              <a:spcAft>
                <a:spcPts val="0"/>
              </a:spcAft>
              <a:buSzPts val="1465"/>
              <a:buChar char="●"/>
            </a:pPr>
            <a:r>
              <a:rPr b="1" lang="en" sz="1465"/>
              <a:t>Data Preparation</a:t>
            </a:r>
            <a:r>
              <a:rPr lang="en" sz="1465"/>
              <a:t>: ~11K images are loaded from </a:t>
            </a:r>
            <a:r>
              <a:rPr b="1" lang="en" sz="1465"/>
              <a:t>ISIC</a:t>
            </a:r>
            <a:r>
              <a:rPr lang="en" sz="1465"/>
              <a:t> and processed for testing and validation.</a:t>
            </a:r>
            <a:endParaRPr sz="1465"/>
          </a:p>
          <a:p>
            <a:pPr indent="-321627" lvl="0" marL="457200" rtl="0" algn="l">
              <a:lnSpc>
                <a:spcPct val="95000"/>
              </a:lnSpc>
              <a:spcBef>
                <a:spcPts val="1200"/>
              </a:spcBef>
              <a:spcAft>
                <a:spcPts val="0"/>
              </a:spcAft>
              <a:buSzPts val="1465"/>
              <a:buChar char="●"/>
            </a:pPr>
            <a:r>
              <a:rPr b="1" lang="en" sz="1465"/>
              <a:t>Model Building</a:t>
            </a:r>
            <a:r>
              <a:rPr lang="en" sz="1465"/>
              <a:t>: A pre-trained convolutional neural network (</a:t>
            </a:r>
            <a:r>
              <a:rPr b="1" lang="en" sz="1465"/>
              <a:t>MobileNetV2</a:t>
            </a:r>
            <a:r>
              <a:rPr lang="en" sz="1465"/>
              <a:t>) is introduced to learn new patterns.</a:t>
            </a:r>
            <a:endParaRPr sz="1465"/>
          </a:p>
          <a:p>
            <a:pPr indent="-321627" lvl="0" marL="457200" rtl="0" algn="l">
              <a:lnSpc>
                <a:spcPct val="95000"/>
              </a:lnSpc>
              <a:spcBef>
                <a:spcPts val="1200"/>
              </a:spcBef>
              <a:spcAft>
                <a:spcPts val="0"/>
              </a:spcAft>
              <a:buSzPts val="1465"/>
              <a:buChar char="●"/>
            </a:pPr>
            <a:r>
              <a:rPr b="1" lang="en" sz="1465"/>
              <a:t>Model Training:</a:t>
            </a:r>
            <a:r>
              <a:rPr lang="en" sz="1465"/>
              <a:t> The model is trained on the Cloud t o recognize cancerous features from images.</a:t>
            </a:r>
            <a:endParaRPr sz="1465"/>
          </a:p>
          <a:p>
            <a:pPr indent="-321627" lvl="0" marL="457200" rtl="0" algn="l">
              <a:lnSpc>
                <a:spcPct val="95000"/>
              </a:lnSpc>
              <a:spcBef>
                <a:spcPts val="1200"/>
              </a:spcBef>
              <a:spcAft>
                <a:spcPts val="0"/>
              </a:spcAft>
              <a:buSzPts val="1465"/>
              <a:buChar char="●"/>
            </a:pPr>
            <a:r>
              <a:rPr b="1" lang="en" sz="1465"/>
              <a:t>Evaluation:</a:t>
            </a:r>
            <a:r>
              <a:rPr lang="en" sz="1465"/>
              <a:t> The model’s metrics are assessed on unseen data and and fine-tuned.</a:t>
            </a:r>
            <a:endParaRPr sz="1465"/>
          </a:p>
          <a:p>
            <a:pPr indent="-321627" lvl="0" marL="457200" rtl="0" algn="l">
              <a:lnSpc>
                <a:spcPct val="95000"/>
              </a:lnSpc>
              <a:spcBef>
                <a:spcPts val="1200"/>
              </a:spcBef>
              <a:spcAft>
                <a:spcPts val="0"/>
              </a:spcAft>
              <a:buSzPts val="1465"/>
              <a:buChar char="●"/>
            </a:pPr>
            <a:r>
              <a:rPr b="1" lang="en" sz="1465"/>
              <a:t>Deployment:</a:t>
            </a:r>
            <a:r>
              <a:rPr lang="en" sz="1465"/>
              <a:t> The model is integrated into the web application to make predictions.</a:t>
            </a:r>
            <a:endParaRPr b="1" sz="1465"/>
          </a:p>
        </p:txBody>
      </p:sp>
      <p:pic>
        <p:nvPicPr>
          <p:cNvPr id="96" name="Google Shape;96;p9"/>
          <p:cNvPicPr preferRelativeResize="0"/>
          <p:nvPr/>
        </p:nvPicPr>
        <p:blipFill rotWithShape="1">
          <a:blip r:embed="rId3">
            <a:alphaModFix/>
          </a:blip>
          <a:srcRect b="0" l="0" r="0" t="0"/>
          <a:stretch/>
        </p:blipFill>
        <p:spPr>
          <a:xfrm>
            <a:off x="8312700" y="28375"/>
            <a:ext cx="831300" cy="831300"/>
          </a:xfrm>
          <a:prstGeom prst="rect">
            <a:avLst/>
          </a:prstGeom>
          <a:noFill/>
          <a:ln>
            <a:noFill/>
          </a:ln>
        </p:spPr>
      </p:pic>
      <p:pic>
        <p:nvPicPr>
          <p:cNvPr id="97" name="Google Shape;97;p9"/>
          <p:cNvPicPr preferRelativeResize="0"/>
          <p:nvPr/>
        </p:nvPicPr>
        <p:blipFill rotWithShape="1">
          <a:blip r:embed="rId4">
            <a:alphaModFix/>
          </a:blip>
          <a:srcRect b="0" l="0" r="0" t="22257"/>
          <a:stretch/>
        </p:blipFill>
        <p:spPr>
          <a:xfrm>
            <a:off x="6615400" y="3291375"/>
            <a:ext cx="2027025" cy="1575876"/>
          </a:xfrm>
          <a:prstGeom prst="rect">
            <a:avLst/>
          </a:prstGeom>
          <a:noFill/>
          <a:ln>
            <a:noFill/>
          </a:ln>
        </p:spPr>
      </p:pic>
      <p:pic>
        <p:nvPicPr>
          <p:cNvPr id="98" name="Google Shape;98;p9"/>
          <p:cNvPicPr preferRelativeResize="0"/>
          <p:nvPr/>
        </p:nvPicPr>
        <p:blipFill rotWithShape="1">
          <a:blip r:embed="rId5">
            <a:alphaModFix/>
          </a:blip>
          <a:srcRect b="0" l="0" r="9485" t="0"/>
          <a:stretch/>
        </p:blipFill>
        <p:spPr>
          <a:xfrm>
            <a:off x="6371625" y="1111375"/>
            <a:ext cx="2321248" cy="2058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2d0c143a70a_1_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Transfer Learning</a:t>
            </a:r>
            <a:endParaRPr/>
          </a:p>
        </p:txBody>
      </p:sp>
      <p:sp>
        <p:nvSpPr>
          <p:cNvPr id="104" name="Google Shape;104;g2d0c143a70a_1_5"/>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InceptionV3 - MobileNetV2</a:t>
            </a:r>
            <a:endParaRPr/>
          </a:p>
          <a:p>
            <a:pPr indent="-317500" lvl="1" marL="914400" rtl="0" algn="l">
              <a:spcBef>
                <a:spcPts val="0"/>
              </a:spcBef>
              <a:spcAft>
                <a:spcPts val="0"/>
              </a:spcAft>
              <a:buSzPts val="1400"/>
              <a:buChar char="○"/>
            </a:pPr>
            <a:r>
              <a:rPr lang="en"/>
              <a:t>MobileNet Specializes in small low-latency/power-usage with the focus for embedded systems</a:t>
            </a:r>
            <a:endParaRPr/>
          </a:p>
          <a:p>
            <a:pPr indent="-342900" lvl="0" marL="457200" rtl="0" algn="l">
              <a:spcBef>
                <a:spcPts val="0"/>
              </a:spcBef>
              <a:spcAft>
                <a:spcPts val="0"/>
              </a:spcAft>
              <a:buSzPts val="1800"/>
              <a:buChar char="●"/>
            </a:pPr>
            <a:r>
              <a:rPr lang="en"/>
              <a:t>Freezing layers</a:t>
            </a:r>
            <a:endParaRPr/>
          </a:p>
          <a:p>
            <a:pPr indent="-317500" lvl="1" marL="914400" rtl="0" algn="l">
              <a:spcBef>
                <a:spcPts val="0"/>
              </a:spcBef>
              <a:spcAft>
                <a:spcPts val="0"/>
              </a:spcAft>
              <a:buSzPts val="1400"/>
              <a:buChar char="○"/>
            </a:pPr>
            <a:r>
              <a:rPr lang="en"/>
              <a:t>Keep layers with desired pattern recognition</a:t>
            </a:r>
            <a:endParaRPr/>
          </a:p>
          <a:p>
            <a:pPr indent="-317500" lvl="1" marL="914400" rtl="0" algn="l">
              <a:spcBef>
                <a:spcPts val="0"/>
              </a:spcBef>
              <a:spcAft>
                <a:spcPts val="0"/>
              </a:spcAft>
              <a:buSzPts val="1400"/>
              <a:buChar char="○"/>
            </a:pPr>
            <a:r>
              <a:rPr lang="en"/>
              <a:t>Train on the new dataset (ISIC - Skin Cancer Images)</a:t>
            </a:r>
            <a:endParaRPr/>
          </a:p>
          <a:p>
            <a:pPr indent="-342900" lvl="0" marL="457200" rtl="0" algn="l">
              <a:spcBef>
                <a:spcPts val="0"/>
              </a:spcBef>
              <a:spcAft>
                <a:spcPts val="0"/>
              </a:spcAft>
              <a:buSzPts val="1800"/>
              <a:buChar char="●"/>
            </a:pPr>
            <a:r>
              <a:rPr lang="en"/>
              <a:t>Fine tuning</a:t>
            </a:r>
            <a:endParaRPr/>
          </a:p>
          <a:p>
            <a:pPr indent="-317500" lvl="1" marL="914400" rtl="0" algn="l">
              <a:spcBef>
                <a:spcPts val="0"/>
              </a:spcBef>
              <a:spcAft>
                <a:spcPts val="0"/>
              </a:spcAft>
              <a:buSzPts val="1400"/>
              <a:buChar char="○"/>
            </a:pPr>
            <a:r>
              <a:rPr lang="en"/>
              <a:t>Adjusting Parameters (Output layers)</a:t>
            </a:r>
            <a:endParaRPr/>
          </a:p>
          <a:p>
            <a:pPr indent="-317500" lvl="1" marL="914400" rtl="0" algn="l">
              <a:spcBef>
                <a:spcPts val="0"/>
              </a:spcBef>
              <a:spcAft>
                <a:spcPts val="0"/>
              </a:spcAft>
              <a:buSzPts val="1400"/>
              <a:buChar char="○"/>
            </a:pPr>
            <a:r>
              <a:rPr lang="en"/>
              <a:t>Reduce Overfitting/Underfitting</a:t>
            </a:r>
            <a:endParaRPr/>
          </a:p>
          <a:p>
            <a:pPr indent="-317500" lvl="1" marL="914400" rtl="0" algn="l">
              <a:spcBef>
                <a:spcPts val="0"/>
              </a:spcBef>
              <a:spcAft>
                <a:spcPts val="0"/>
              </a:spcAft>
              <a:buSzPts val="1400"/>
              <a:buChar char="○"/>
            </a:pPr>
            <a:r>
              <a:rPr lang="en"/>
              <a:t>Great for specialized use-cases</a:t>
            </a:r>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2d0c69258db_1_13"/>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Accuracy Metrics</a:t>
            </a:r>
            <a:endParaRPr/>
          </a:p>
        </p:txBody>
      </p:sp>
      <p:pic>
        <p:nvPicPr>
          <p:cNvPr id="110" name="Google Shape;110;g2d0c69258db_1_13"/>
          <p:cNvPicPr preferRelativeResize="0"/>
          <p:nvPr/>
        </p:nvPicPr>
        <p:blipFill>
          <a:blip r:embed="rId3">
            <a:alphaModFix/>
          </a:blip>
          <a:stretch>
            <a:fillRect/>
          </a:stretch>
        </p:blipFill>
        <p:spPr>
          <a:xfrm>
            <a:off x="4259900" y="997787"/>
            <a:ext cx="3849534" cy="3808875"/>
          </a:xfrm>
          <a:prstGeom prst="rect">
            <a:avLst/>
          </a:prstGeom>
          <a:noFill/>
          <a:ln>
            <a:noFill/>
          </a:ln>
        </p:spPr>
      </p:pic>
      <p:pic>
        <p:nvPicPr>
          <p:cNvPr id="111" name="Google Shape;111;g2d0c69258db_1_13"/>
          <p:cNvPicPr preferRelativeResize="0"/>
          <p:nvPr/>
        </p:nvPicPr>
        <p:blipFill>
          <a:blip r:embed="rId4">
            <a:alphaModFix/>
          </a:blip>
          <a:stretch>
            <a:fillRect/>
          </a:stretch>
        </p:blipFill>
        <p:spPr>
          <a:xfrm>
            <a:off x="311700" y="1073788"/>
            <a:ext cx="3732825" cy="3732850"/>
          </a:xfrm>
          <a:prstGeom prst="rect">
            <a:avLst/>
          </a:prstGeom>
          <a:noFill/>
          <a:ln>
            <a:noFill/>
          </a:ln>
        </p:spPr>
      </p:pic>
      <p:pic>
        <p:nvPicPr>
          <p:cNvPr id="112" name="Google Shape;112;g2d0c69258db_1_13"/>
          <p:cNvPicPr preferRelativeResize="0"/>
          <p:nvPr/>
        </p:nvPicPr>
        <p:blipFill rotWithShape="1">
          <a:blip r:embed="rId5">
            <a:alphaModFix/>
          </a:blip>
          <a:srcRect b="0" l="0" r="0" t="0"/>
          <a:stretch/>
        </p:blipFill>
        <p:spPr>
          <a:xfrm>
            <a:off x="8109425" y="0"/>
            <a:ext cx="970825" cy="970825"/>
          </a:xfrm>
          <a:prstGeom prst="rect">
            <a:avLst/>
          </a:prstGeom>
          <a:noFill/>
          <a:ln>
            <a:noFill/>
          </a:ln>
        </p:spPr>
      </p:pic>
      <p:sp>
        <p:nvSpPr>
          <p:cNvPr id="113" name="Google Shape;113;g2d0c69258db_1_13"/>
          <p:cNvSpPr txBox="1"/>
          <p:nvPr/>
        </p:nvSpPr>
        <p:spPr>
          <a:xfrm>
            <a:off x="311700" y="4729200"/>
            <a:ext cx="4168500" cy="414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i="1" lang="en">
                <a:solidFill>
                  <a:schemeClr val="dk1"/>
                </a:solidFill>
                <a:latin typeface="Constantia"/>
                <a:ea typeface="Constantia"/>
                <a:cs typeface="Constantia"/>
                <a:sym typeface="Constantia"/>
              </a:rPr>
              <a:t>AWS </a:t>
            </a:r>
            <a:endParaRPr i="1">
              <a:solidFill>
                <a:schemeClr val="dk1"/>
              </a:solidFill>
              <a:latin typeface="Constantia"/>
              <a:ea typeface="Constantia"/>
              <a:cs typeface="Constantia"/>
              <a:sym typeface="Constantia"/>
            </a:endParaRPr>
          </a:p>
          <a:p>
            <a:pPr indent="0" lvl="0" marL="0" rtl="0" algn="l">
              <a:spcBef>
                <a:spcPts val="800"/>
              </a:spcBef>
              <a:spcAft>
                <a:spcPts val="0"/>
              </a:spcAft>
              <a:buNone/>
            </a:pPr>
            <a:r>
              <a:t/>
            </a:r>
            <a:endParaRPr sz="1800">
              <a:solidFill>
                <a:schemeClr val="dk1"/>
              </a:solidFill>
              <a:latin typeface="Open Sans"/>
              <a:ea typeface="Open Sans"/>
              <a:cs typeface="Open Sans"/>
              <a:sym typeface="Open Sans"/>
            </a:endParaRPr>
          </a:p>
        </p:txBody>
      </p:sp>
      <p:sp>
        <p:nvSpPr>
          <p:cNvPr id="114" name="Google Shape;114;g2d0c69258db_1_13"/>
          <p:cNvSpPr txBox="1"/>
          <p:nvPr/>
        </p:nvSpPr>
        <p:spPr>
          <a:xfrm>
            <a:off x="4480188" y="4729200"/>
            <a:ext cx="4168500" cy="414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i="1" lang="en">
                <a:solidFill>
                  <a:schemeClr val="dk1"/>
                </a:solidFill>
                <a:latin typeface="Constantia"/>
                <a:ea typeface="Constantia"/>
                <a:cs typeface="Constantia"/>
                <a:sym typeface="Constantia"/>
              </a:rPr>
              <a:t>GCP</a:t>
            </a:r>
            <a:r>
              <a:rPr i="1" lang="en">
                <a:solidFill>
                  <a:schemeClr val="dk1"/>
                </a:solidFill>
                <a:latin typeface="Constantia"/>
                <a:ea typeface="Constantia"/>
                <a:cs typeface="Constantia"/>
                <a:sym typeface="Constantia"/>
              </a:rPr>
              <a:t> </a:t>
            </a:r>
            <a:endParaRPr i="1">
              <a:solidFill>
                <a:schemeClr val="dk1"/>
              </a:solidFill>
              <a:latin typeface="Constantia"/>
              <a:ea typeface="Constantia"/>
              <a:cs typeface="Constantia"/>
              <a:sym typeface="Constantia"/>
            </a:endParaRPr>
          </a:p>
          <a:p>
            <a:pPr indent="0" lvl="0" marL="0" rtl="0" algn="l">
              <a:spcBef>
                <a:spcPts val="800"/>
              </a:spcBef>
              <a:spcAft>
                <a:spcPts val="0"/>
              </a:spcAft>
              <a:buNone/>
            </a:pPr>
            <a:r>
              <a:t/>
            </a:r>
            <a:endParaRPr sz="180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2d02afd5071_1_0"/>
          <p:cNvSpPr txBox="1"/>
          <p:nvPr>
            <p:ph type="title"/>
          </p:nvPr>
        </p:nvSpPr>
        <p:spPr>
          <a:xfrm>
            <a:off x="311700" y="3251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Metrics on the Cloud- AWS/GCP</a:t>
            </a:r>
            <a:endParaRPr/>
          </a:p>
        </p:txBody>
      </p:sp>
      <p:sp>
        <p:nvSpPr>
          <p:cNvPr id="120" name="Google Shape;120;g2d02afd5071_1_0"/>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Results from Training on AWS</a:t>
            </a:r>
            <a:endParaRPr/>
          </a:p>
          <a:p>
            <a:pPr indent="-317500" lvl="1" marL="914400" rtl="0" algn="l">
              <a:spcBef>
                <a:spcPts val="0"/>
              </a:spcBef>
              <a:spcAft>
                <a:spcPts val="0"/>
              </a:spcAft>
              <a:buSzPts val="1400"/>
              <a:buChar char="○"/>
            </a:pPr>
            <a:r>
              <a:rPr lang="en"/>
              <a:t>Total training time: 126.5 minutes</a:t>
            </a:r>
            <a:endParaRPr/>
          </a:p>
          <a:p>
            <a:pPr indent="-317500" lvl="1" marL="914400" rtl="0" algn="l">
              <a:spcBef>
                <a:spcPts val="0"/>
              </a:spcBef>
              <a:spcAft>
                <a:spcPts val="0"/>
              </a:spcAft>
              <a:buSzPts val="1400"/>
              <a:buChar char="○"/>
            </a:pPr>
            <a:r>
              <a:rPr lang="en"/>
              <a:t>Evaluation time: 2 minutes</a:t>
            </a:r>
            <a:endParaRPr/>
          </a:p>
          <a:p>
            <a:pPr indent="-317500" lvl="1" marL="914400" rtl="0" algn="l">
              <a:spcBef>
                <a:spcPts val="0"/>
              </a:spcBef>
              <a:spcAft>
                <a:spcPts val="0"/>
              </a:spcAft>
              <a:buSzPts val="1400"/>
              <a:buChar char="○"/>
            </a:pPr>
            <a:r>
              <a:rPr lang="en"/>
              <a:t>Test accuracy: 88.9%</a:t>
            </a:r>
            <a:endParaRPr/>
          </a:p>
          <a:p>
            <a:pPr indent="0" lvl="0" marL="0" rtl="0" algn="l">
              <a:spcBef>
                <a:spcPts val="0"/>
              </a:spcBef>
              <a:spcAft>
                <a:spcPts val="0"/>
              </a:spcAft>
              <a:buNone/>
            </a:pPr>
            <a:r>
              <a:t/>
            </a:r>
            <a:endParaRPr/>
          </a:p>
          <a:p>
            <a:pPr indent="-342900" lvl="0" marL="457200" rtl="0" algn="l">
              <a:spcBef>
                <a:spcPts val="0"/>
              </a:spcBef>
              <a:spcAft>
                <a:spcPts val="0"/>
              </a:spcAft>
              <a:buSzPts val="1800"/>
              <a:buChar char="●"/>
            </a:pPr>
            <a:r>
              <a:rPr lang="en"/>
              <a:t>Results from Training on GCP</a:t>
            </a:r>
            <a:endParaRPr/>
          </a:p>
          <a:p>
            <a:pPr indent="-317500" lvl="1" marL="914400" rtl="0" algn="l">
              <a:spcBef>
                <a:spcPts val="0"/>
              </a:spcBef>
              <a:spcAft>
                <a:spcPts val="0"/>
              </a:spcAft>
              <a:buSzPts val="1400"/>
              <a:buChar char="○"/>
            </a:pPr>
            <a:r>
              <a:rPr lang="en"/>
              <a:t>T</a:t>
            </a:r>
            <a:r>
              <a:rPr lang="en"/>
              <a:t>otal training time: 121.1 minutes</a:t>
            </a:r>
            <a:endParaRPr/>
          </a:p>
          <a:p>
            <a:pPr indent="-317500" lvl="1" marL="914400" rtl="0" algn="l">
              <a:spcBef>
                <a:spcPts val="0"/>
              </a:spcBef>
              <a:spcAft>
                <a:spcPts val="0"/>
              </a:spcAft>
              <a:buSzPts val="1400"/>
              <a:buChar char="○"/>
            </a:pPr>
            <a:r>
              <a:rPr lang="en"/>
              <a:t>Evaluation time: 0.6 minutes</a:t>
            </a:r>
            <a:endParaRPr/>
          </a:p>
          <a:p>
            <a:pPr indent="-317500" lvl="1" marL="914400" rtl="0" algn="l">
              <a:spcBef>
                <a:spcPts val="0"/>
              </a:spcBef>
              <a:spcAft>
                <a:spcPts val="0"/>
              </a:spcAft>
              <a:buSzPts val="1400"/>
              <a:buChar char="○"/>
            </a:pPr>
            <a:r>
              <a:rPr lang="en"/>
              <a:t>Test accuracy: 90.6%</a:t>
            </a:r>
            <a:endParaRPr/>
          </a:p>
        </p:txBody>
      </p:sp>
      <p:pic>
        <p:nvPicPr>
          <p:cNvPr id="121" name="Google Shape;121;g2d02afd5071_1_0"/>
          <p:cNvPicPr preferRelativeResize="0"/>
          <p:nvPr/>
        </p:nvPicPr>
        <p:blipFill rotWithShape="1">
          <a:blip r:embed="rId3">
            <a:alphaModFix/>
          </a:blip>
          <a:srcRect b="0" l="0" r="0" t="0"/>
          <a:stretch/>
        </p:blipFill>
        <p:spPr>
          <a:xfrm>
            <a:off x="8109425" y="0"/>
            <a:ext cx="970825" cy="970825"/>
          </a:xfrm>
          <a:prstGeom prst="rect">
            <a:avLst/>
          </a:prstGeom>
          <a:noFill/>
          <a:ln>
            <a:noFill/>
          </a:ln>
        </p:spPr>
      </p:pic>
      <p:pic>
        <p:nvPicPr>
          <p:cNvPr id="122" name="Google Shape;122;g2d02afd5071_1_0"/>
          <p:cNvPicPr preferRelativeResize="0"/>
          <p:nvPr/>
        </p:nvPicPr>
        <p:blipFill rotWithShape="1">
          <a:blip r:embed="rId4">
            <a:alphaModFix/>
          </a:blip>
          <a:srcRect b="16954" l="2163" r="47759" t="17809"/>
          <a:stretch/>
        </p:blipFill>
        <p:spPr>
          <a:xfrm>
            <a:off x="4198950" y="1729513"/>
            <a:ext cx="2447925" cy="1952625"/>
          </a:xfrm>
          <a:prstGeom prst="rect">
            <a:avLst/>
          </a:prstGeom>
          <a:noFill/>
          <a:ln>
            <a:noFill/>
          </a:ln>
        </p:spPr>
      </p:pic>
      <p:pic>
        <p:nvPicPr>
          <p:cNvPr id="123" name="Google Shape;123;g2d02afd5071_1_0"/>
          <p:cNvPicPr preferRelativeResize="0"/>
          <p:nvPr/>
        </p:nvPicPr>
        <p:blipFill rotWithShape="1">
          <a:blip r:embed="rId5">
            <a:alphaModFix/>
          </a:blip>
          <a:srcRect b="0" l="0" r="19839" t="0"/>
          <a:stretch/>
        </p:blipFill>
        <p:spPr>
          <a:xfrm>
            <a:off x="6780925" y="1500250"/>
            <a:ext cx="2153050" cy="2291612"/>
          </a:xfrm>
          <a:prstGeom prst="rect">
            <a:avLst/>
          </a:prstGeom>
          <a:noFill/>
          <a:ln>
            <a:noFill/>
          </a:ln>
        </p:spPr>
      </p:pic>
      <p:sp>
        <p:nvSpPr>
          <p:cNvPr id="124" name="Google Shape;124;g2d02afd5071_1_0"/>
          <p:cNvSpPr txBox="1"/>
          <p:nvPr/>
        </p:nvSpPr>
        <p:spPr>
          <a:xfrm>
            <a:off x="4501575" y="3823100"/>
            <a:ext cx="4168500" cy="414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i="1" lang="en" sz="900">
                <a:solidFill>
                  <a:schemeClr val="dk1"/>
                </a:solidFill>
                <a:latin typeface="Constantia"/>
                <a:ea typeface="Constantia"/>
                <a:cs typeface="Constantia"/>
                <a:sym typeface="Constantia"/>
              </a:rPr>
              <a:t>CPU Utilization (%) in AWS (Left) and GCP (Right)</a:t>
            </a:r>
            <a:endParaRPr i="1" sz="900">
              <a:solidFill>
                <a:schemeClr val="dk1"/>
              </a:solidFill>
              <a:latin typeface="Constantia"/>
              <a:ea typeface="Constantia"/>
              <a:cs typeface="Constantia"/>
              <a:sym typeface="Constantia"/>
            </a:endParaRPr>
          </a:p>
          <a:p>
            <a:pPr indent="0" lvl="0" marL="0" rtl="0" algn="l">
              <a:spcBef>
                <a:spcPts val="800"/>
              </a:spcBef>
              <a:spcAft>
                <a:spcPts val="0"/>
              </a:spcAft>
              <a:buNone/>
            </a:pPr>
            <a:r>
              <a:t/>
            </a:r>
            <a:endParaRPr sz="1800">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2d0c69258db_0_0"/>
          <p:cNvSpPr txBox="1"/>
          <p:nvPr>
            <p:ph type="title"/>
          </p:nvPr>
        </p:nvSpPr>
        <p:spPr>
          <a:xfrm>
            <a:off x="254850" y="37275"/>
            <a:ext cx="8520600" cy="831300"/>
          </a:xfrm>
          <a:prstGeom prst="rect">
            <a:avLst/>
          </a:prstGeom>
          <a:noFill/>
          <a:ln>
            <a:noFill/>
          </a:ln>
        </p:spPr>
        <p:txBody>
          <a:bodyPr anchorCtr="0" anchor="b" bIns="91425" lIns="91425" spcFirstLastPara="1" rIns="91425" wrap="square" tIns="91425">
            <a:normAutofit/>
          </a:bodyPr>
          <a:lstStyle/>
          <a:p>
            <a:pPr indent="0" lvl="0" marL="0" rtl="0" algn="l">
              <a:lnSpc>
                <a:spcPct val="90000"/>
              </a:lnSpc>
              <a:spcBef>
                <a:spcPts val="0"/>
              </a:spcBef>
              <a:spcAft>
                <a:spcPts val="0"/>
              </a:spcAft>
              <a:buClr>
                <a:schemeClr val="dk1"/>
              </a:buClr>
              <a:buSzPts val="4400"/>
              <a:buFont typeface="Calibri"/>
              <a:buNone/>
            </a:pPr>
            <a:r>
              <a:rPr lang="en" sz="4400"/>
              <a:t>AWS - </a:t>
            </a:r>
            <a:r>
              <a:rPr lang="en" sz="4400"/>
              <a:t>Structure of Server</a:t>
            </a:r>
            <a:endParaRPr sz="4400">
              <a:solidFill>
                <a:srgbClr val="000000"/>
              </a:solidFill>
            </a:endParaRPr>
          </a:p>
        </p:txBody>
      </p:sp>
      <p:sp>
        <p:nvSpPr>
          <p:cNvPr id="130" name="Google Shape;130;g2d0c69258db_0_0"/>
          <p:cNvSpPr txBox="1"/>
          <p:nvPr/>
        </p:nvSpPr>
        <p:spPr>
          <a:xfrm>
            <a:off x="4581250" y="3412150"/>
            <a:ext cx="907200" cy="21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chemeClr val="accent1"/>
              </a:solidFill>
              <a:latin typeface="Lato"/>
              <a:ea typeface="Lato"/>
              <a:cs typeface="Lato"/>
              <a:sym typeface="Lato"/>
            </a:endParaRPr>
          </a:p>
        </p:txBody>
      </p:sp>
      <p:pic>
        <p:nvPicPr>
          <p:cNvPr id="131" name="Google Shape;131;g2d0c69258db_0_0"/>
          <p:cNvPicPr preferRelativeResize="0"/>
          <p:nvPr/>
        </p:nvPicPr>
        <p:blipFill rotWithShape="1">
          <a:blip r:embed="rId3">
            <a:alphaModFix/>
          </a:blip>
          <a:srcRect b="0" l="0" r="0" t="0"/>
          <a:stretch/>
        </p:blipFill>
        <p:spPr>
          <a:xfrm>
            <a:off x="8109425" y="0"/>
            <a:ext cx="970825" cy="970825"/>
          </a:xfrm>
          <a:prstGeom prst="rect">
            <a:avLst/>
          </a:prstGeom>
          <a:noFill/>
          <a:ln>
            <a:noFill/>
          </a:ln>
        </p:spPr>
      </p:pic>
      <p:pic>
        <p:nvPicPr>
          <p:cNvPr id="132" name="Google Shape;132;g2d0c69258db_0_0"/>
          <p:cNvPicPr preferRelativeResize="0"/>
          <p:nvPr/>
        </p:nvPicPr>
        <p:blipFill rotWithShape="1">
          <a:blip r:embed="rId4">
            <a:alphaModFix/>
          </a:blip>
          <a:srcRect b="8077" l="1397" r="2207" t="6261"/>
          <a:stretch/>
        </p:blipFill>
        <p:spPr>
          <a:xfrm>
            <a:off x="4715350" y="1138825"/>
            <a:ext cx="4423748" cy="1324750"/>
          </a:xfrm>
          <a:prstGeom prst="rect">
            <a:avLst/>
          </a:prstGeom>
          <a:noFill/>
          <a:ln>
            <a:noFill/>
          </a:ln>
        </p:spPr>
      </p:pic>
      <p:sp>
        <p:nvSpPr>
          <p:cNvPr id="133" name="Google Shape;133;g2d0c69258db_0_0"/>
          <p:cNvSpPr txBox="1"/>
          <p:nvPr/>
        </p:nvSpPr>
        <p:spPr>
          <a:xfrm>
            <a:off x="178650" y="1124275"/>
            <a:ext cx="4540500" cy="1253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Clr>
                <a:schemeClr val="dk1"/>
              </a:buClr>
              <a:buSzPts val="1100"/>
              <a:buFont typeface="Arial"/>
              <a:buNone/>
            </a:pPr>
            <a:r>
              <a:rPr lang="en" sz="1700">
                <a:solidFill>
                  <a:schemeClr val="dk1"/>
                </a:solidFill>
                <a:latin typeface="Times New Roman"/>
                <a:ea typeface="Times New Roman"/>
                <a:cs typeface="Times New Roman"/>
                <a:sym typeface="Times New Roman"/>
              </a:rPr>
              <a:t>• </a:t>
            </a:r>
            <a:r>
              <a:rPr lang="en" sz="1700">
                <a:solidFill>
                  <a:schemeClr val="dk1"/>
                </a:solidFill>
                <a:latin typeface="Times New Roman"/>
                <a:ea typeface="Times New Roman"/>
                <a:cs typeface="Times New Roman"/>
                <a:sym typeface="Times New Roman"/>
              </a:rPr>
              <a:t>Web Server : </a:t>
            </a:r>
            <a:r>
              <a:rPr b="1" lang="en" sz="1700">
                <a:solidFill>
                  <a:schemeClr val="dk1"/>
                </a:solidFill>
                <a:latin typeface="Times New Roman"/>
                <a:ea typeface="Times New Roman"/>
                <a:cs typeface="Times New Roman"/>
                <a:sym typeface="Times New Roman"/>
              </a:rPr>
              <a:t>NginX</a:t>
            </a:r>
            <a:endParaRPr b="1" sz="1700">
              <a:solidFill>
                <a:schemeClr val="dk1"/>
              </a:solidFill>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1100"/>
              <a:buFont typeface="Arial"/>
              <a:buNone/>
            </a:pPr>
            <a:r>
              <a:rPr lang="en" sz="1700">
                <a:solidFill>
                  <a:schemeClr val="dk1"/>
                </a:solidFill>
                <a:latin typeface="Times New Roman"/>
                <a:ea typeface="Times New Roman"/>
                <a:cs typeface="Times New Roman"/>
                <a:sym typeface="Times New Roman"/>
              </a:rPr>
              <a:t>• </a:t>
            </a:r>
            <a:r>
              <a:rPr lang="en" sz="1700">
                <a:solidFill>
                  <a:schemeClr val="dk1"/>
                </a:solidFill>
                <a:latin typeface="Times New Roman"/>
                <a:ea typeface="Times New Roman"/>
                <a:cs typeface="Times New Roman"/>
                <a:sym typeface="Times New Roman"/>
              </a:rPr>
              <a:t>WSGI (web server gateway interface): </a:t>
            </a:r>
            <a:r>
              <a:rPr b="1" lang="en" sz="1700">
                <a:solidFill>
                  <a:schemeClr val="dk1"/>
                </a:solidFill>
                <a:latin typeface="Times New Roman"/>
                <a:ea typeface="Times New Roman"/>
                <a:cs typeface="Times New Roman"/>
                <a:sym typeface="Times New Roman"/>
              </a:rPr>
              <a:t>u</a:t>
            </a:r>
            <a:r>
              <a:rPr b="1" lang="en" sz="1700">
                <a:solidFill>
                  <a:schemeClr val="dk1"/>
                </a:solidFill>
                <a:latin typeface="Times New Roman"/>
                <a:ea typeface="Times New Roman"/>
                <a:cs typeface="Times New Roman"/>
                <a:sym typeface="Times New Roman"/>
              </a:rPr>
              <a:t>WSGI</a:t>
            </a:r>
            <a:endParaRPr b="1" sz="1700">
              <a:solidFill>
                <a:schemeClr val="dk1"/>
              </a:solidFill>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1100"/>
              <a:buFont typeface="Arial"/>
              <a:buNone/>
            </a:pPr>
            <a:r>
              <a:rPr lang="en" sz="1700">
                <a:solidFill>
                  <a:schemeClr val="dk1"/>
                </a:solidFill>
                <a:latin typeface="Times New Roman"/>
                <a:ea typeface="Times New Roman"/>
                <a:cs typeface="Times New Roman"/>
                <a:sym typeface="Times New Roman"/>
              </a:rPr>
              <a:t>• </a:t>
            </a:r>
            <a:r>
              <a:rPr lang="en" sz="1700">
                <a:solidFill>
                  <a:schemeClr val="dk1"/>
                </a:solidFill>
                <a:latin typeface="Times New Roman"/>
                <a:ea typeface="Times New Roman"/>
                <a:cs typeface="Times New Roman"/>
                <a:sym typeface="Times New Roman"/>
              </a:rPr>
              <a:t>Web Application Server : </a:t>
            </a:r>
            <a:r>
              <a:rPr b="1" lang="en" sz="1700">
                <a:solidFill>
                  <a:schemeClr val="dk1"/>
                </a:solidFill>
                <a:latin typeface="Times New Roman"/>
                <a:ea typeface="Times New Roman"/>
                <a:cs typeface="Times New Roman"/>
                <a:sym typeface="Times New Roman"/>
              </a:rPr>
              <a:t>Flask</a:t>
            </a:r>
            <a:endParaRPr sz="1700">
              <a:solidFill>
                <a:schemeClr val="dk1"/>
              </a:solidFill>
              <a:latin typeface="Times New Roman"/>
              <a:ea typeface="Times New Roman"/>
              <a:cs typeface="Times New Roman"/>
              <a:sym typeface="Times New Roman"/>
            </a:endParaRPr>
          </a:p>
        </p:txBody>
      </p:sp>
      <p:pic>
        <p:nvPicPr>
          <p:cNvPr id="134" name="Google Shape;134;g2d0c69258db_0_0"/>
          <p:cNvPicPr preferRelativeResize="0"/>
          <p:nvPr/>
        </p:nvPicPr>
        <p:blipFill rotWithShape="1">
          <a:blip r:embed="rId5">
            <a:alphaModFix/>
          </a:blip>
          <a:srcRect b="10264" l="6740" r="6174" t="8914"/>
          <a:stretch/>
        </p:blipFill>
        <p:spPr>
          <a:xfrm>
            <a:off x="5679350" y="3009900"/>
            <a:ext cx="2874450" cy="1939400"/>
          </a:xfrm>
          <a:prstGeom prst="rect">
            <a:avLst/>
          </a:prstGeom>
          <a:noFill/>
          <a:ln>
            <a:noFill/>
          </a:ln>
        </p:spPr>
      </p:pic>
      <p:sp>
        <p:nvSpPr>
          <p:cNvPr id="135" name="Google Shape;135;g2d0c69258db_0_0"/>
          <p:cNvSpPr txBox="1"/>
          <p:nvPr/>
        </p:nvSpPr>
        <p:spPr>
          <a:xfrm>
            <a:off x="76200" y="2791950"/>
            <a:ext cx="5840400" cy="2194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00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Load </a:t>
            </a:r>
            <a:r>
              <a:rPr lang="en" sz="1800">
                <a:solidFill>
                  <a:schemeClr val="dk1"/>
                </a:solidFill>
                <a:latin typeface="Times New Roman"/>
                <a:ea typeface="Times New Roman"/>
                <a:cs typeface="Times New Roman"/>
                <a:sym typeface="Times New Roman"/>
              </a:rPr>
              <a:t>Test</a:t>
            </a:r>
            <a:r>
              <a:rPr lang="en" sz="1800">
                <a:solidFill>
                  <a:schemeClr val="dk1"/>
                </a:solidFill>
                <a:latin typeface="Times New Roman"/>
                <a:ea typeface="Times New Roman"/>
                <a:cs typeface="Times New Roman"/>
                <a:sym typeface="Times New Roman"/>
              </a:rPr>
              <a:t> Result</a:t>
            </a:r>
            <a:r>
              <a:rPr lang="en" sz="1800">
                <a:solidFill>
                  <a:schemeClr val="dk1"/>
                </a:solidFill>
                <a:latin typeface="Times New Roman"/>
                <a:ea typeface="Times New Roman"/>
                <a:cs typeface="Times New Roman"/>
                <a:sym typeface="Times New Roman"/>
              </a:rPr>
              <a:t>s (500 user load)</a:t>
            </a:r>
            <a:endParaRPr sz="1800">
              <a:solidFill>
                <a:schemeClr val="dk1"/>
              </a:solidFill>
              <a:latin typeface="Times New Roman"/>
              <a:ea typeface="Times New Roman"/>
              <a:cs typeface="Times New Roman"/>
              <a:sym typeface="Times New Roman"/>
            </a:endParaRPr>
          </a:p>
          <a:p>
            <a:pPr indent="-336550" lvl="1" marL="914400" rtl="0" algn="l">
              <a:lnSpc>
                <a:spcPct val="115000"/>
              </a:lnSpc>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with a single process</a:t>
            </a:r>
            <a:endParaRPr sz="1700">
              <a:solidFill>
                <a:schemeClr val="dk1"/>
              </a:solidFill>
              <a:latin typeface="Times New Roman"/>
              <a:ea typeface="Times New Roman"/>
              <a:cs typeface="Times New Roman"/>
              <a:sym typeface="Times New Roman"/>
            </a:endParaRPr>
          </a:p>
          <a:p>
            <a:pPr indent="-330200" lvl="2" marL="13716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Missing some results </a:t>
            </a:r>
            <a:endParaRPr sz="1600">
              <a:solidFill>
                <a:schemeClr val="dk1"/>
              </a:solidFill>
              <a:latin typeface="Times New Roman"/>
              <a:ea typeface="Times New Roman"/>
              <a:cs typeface="Times New Roman"/>
              <a:sym typeface="Times New Roman"/>
            </a:endParaRPr>
          </a:p>
          <a:p>
            <a:pPr indent="-330200" lvl="2" marL="13716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Server fails and freezes</a:t>
            </a:r>
            <a:endParaRPr sz="1600">
              <a:solidFill>
                <a:schemeClr val="dk1"/>
              </a:solidFill>
              <a:latin typeface="Times New Roman"/>
              <a:ea typeface="Times New Roman"/>
              <a:cs typeface="Times New Roman"/>
              <a:sym typeface="Times New Roman"/>
            </a:endParaRPr>
          </a:p>
          <a:p>
            <a:pPr indent="-336550" lvl="1" marL="914400" rtl="0" algn="l">
              <a:lnSpc>
                <a:spcPct val="115000"/>
              </a:lnSpc>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with 4 processes</a:t>
            </a:r>
            <a:endParaRPr sz="1700">
              <a:solidFill>
                <a:schemeClr val="dk1"/>
              </a:solidFill>
              <a:latin typeface="Times New Roman"/>
              <a:ea typeface="Times New Roman"/>
              <a:cs typeface="Times New Roman"/>
              <a:sym typeface="Times New Roman"/>
            </a:endParaRPr>
          </a:p>
          <a:p>
            <a:pPr indent="-330200" lvl="2" marL="13716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Saved the results of all requested images</a:t>
            </a:r>
            <a:endParaRPr sz="1600">
              <a:solidFill>
                <a:schemeClr val="dk1"/>
              </a:solidFill>
              <a:latin typeface="Times New Roman"/>
              <a:ea typeface="Times New Roman"/>
              <a:cs typeface="Times New Roman"/>
              <a:sym typeface="Times New Roman"/>
            </a:endParaRPr>
          </a:p>
          <a:p>
            <a:pPr indent="-330200" lvl="2" marL="13716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Continuously maintain and handle load</a:t>
            </a:r>
            <a:endParaRPr sz="16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